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86" r:id="rId3"/>
    <p:sldId id="285" r:id="rId4"/>
    <p:sldId id="284" r:id="rId5"/>
    <p:sldId id="258" r:id="rId6"/>
    <p:sldId id="266" r:id="rId7"/>
    <p:sldId id="275" r:id="rId8"/>
    <p:sldId id="276" r:id="rId9"/>
    <p:sldId id="277" r:id="rId10"/>
    <p:sldId id="278" r:id="rId11"/>
    <p:sldId id="295" r:id="rId12"/>
    <p:sldId id="271" r:id="rId13"/>
    <p:sldId id="272" r:id="rId14"/>
    <p:sldId id="273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C1D4"/>
    <a:srgbClr val="8497B0"/>
    <a:srgbClr val="849CD9"/>
    <a:srgbClr val="9DC4E6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4" autoAdjust="0"/>
    <p:restoredTop sz="94660"/>
  </p:normalViewPr>
  <p:slideViewPr>
    <p:cSldViewPr snapToGrid="0">
      <p:cViewPr>
        <p:scale>
          <a:sx n="94" d="100"/>
          <a:sy n="94" d="100"/>
        </p:scale>
        <p:origin x="-82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91089-52FB-4B99-BBA8-8D3941EC4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29B3C-EBB8-4C29-9533-7951E704E6A7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4: </a:t>
          </a:r>
          <a:r>
            <a:rPr lang="en-US" dirty="0">
              <a:solidFill>
                <a:srgbClr val="18C1D4"/>
              </a:solidFill>
            </a:rPr>
            <a:t>Proposal</a:t>
          </a:r>
        </a:p>
      </dgm:t>
    </dgm:pt>
    <dgm:pt modelId="{1A2F08EF-31C2-4764-82CF-4EF01410EA4F}" type="parTrans" cxnId="{A2F1F169-0D32-4E04-AD4E-6DD0E2B37B06}">
      <dgm:prSet/>
      <dgm:spPr/>
      <dgm:t>
        <a:bodyPr/>
        <a:lstStyle/>
        <a:p>
          <a:endParaRPr lang="en-US"/>
        </a:p>
      </dgm:t>
    </dgm:pt>
    <dgm:pt modelId="{FCDCC9F6-E4D0-4388-928F-0092A6D8550E}" type="sibTrans" cxnId="{A2F1F169-0D32-4E04-AD4E-6DD0E2B37B06}">
      <dgm:prSet/>
      <dgm:spPr/>
      <dgm:t>
        <a:bodyPr/>
        <a:lstStyle/>
        <a:p>
          <a:endParaRPr lang="en-US"/>
        </a:p>
      </dgm:t>
    </dgm:pt>
    <dgm:pt modelId="{05BC8436-1B84-48D5-A809-E28901F1DFE9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5: </a:t>
          </a:r>
          <a:r>
            <a:rPr lang="en" b="0" i="0" dirty="0">
              <a:solidFill>
                <a:schemeClr val="tx1"/>
              </a:solidFill>
            </a:rPr>
            <a:t>Confirmation of </a:t>
          </a:r>
          <a:r>
            <a:rPr lang="en" b="0" i="0" dirty="0" smtClean="0">
              <a:solidFill>
                <a:schemeClr val="tx1"/>
              </a:solidFill>
            </a:rPr>
            <a:t>Detailed Features</a:t>
          </a:r>
          <a:endParaRPr lang="en-US" dirty="0">
            <a:solidFill>
              <a:schemeClr val="tx1"/>
            </a:solidFill>
          </a:endParaRPr>
        </a:p>
      </dgm:t>
    </dgm:pt>
    <dgm:pt modelId="{DA892D7B-1EC4-4552-AA30-4C9C739778DA}" type="parTrans" cxnId="{AF27B8D6-3E70-4C03-8BA4-FBEF03DCF705}">
      <dgm:prSet/>
      <dgm:spPr/>
      <dgm:t>
        <a:bodyPr/>
        <a:lstStyle/>
        <a:p>
          <a:endParaRPr lang="en-US"/>
        </a:p>
      </dgm:t>
    </dgm:pt>
    <dgm:pt modelId="{AFE0913A-8AB6-44C9-AFF1-D2E713BC98BC}" type="sibTrans" cxnId="{AF27B8D6-3E70-4C03-8BA4-FBEF03DCF705}">
      <dgm:prSet/>
      <dgm:spPr/>
      <dgm:t>
        <a:bodyPr/>
        <a:lstStyle/>
        <a:p>
          <a:endParaRPr lang="en-US"/>
        </a:p>
      </dgm:t>
    </dgm:pt>
    <dgm:pt modelId="{8F950D2A-2FDE-4BC4-9799-0E7C3EEB2E14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6:</a:t>
          </a:r>
          <a:r>
            <a:rPr lang="ko-KR" dirty="0" smtClean="0">
              <a:solidFill>
                <a:schemeClr val="tx1"/>
              </a:solidFill>
            </a:rPr>
            <a:t> </a:t>
          </a:r>
          <a:r>
            <a:rPr lang="en-US" altLang="ko-KR" dirty="0" smtClean="0">
              <a:solidFill>
                <a:schemeClr val="tx1"/>
              </a:solidFill>
            </a:rPr>
            <a:t>Requirement </a:t>
          </a:r>
          <a:r>
            <a:rPr lang="en" b="0" i="0" dirty="0" smtClean="0">
              <a:solidFill>
                <a:schemeClr val="tx1"/>
              </a:solidFill>
            </a:rPr>
            <a:t>Investigation for Implementation</a:t>
          </a:r>
          <a:r>
            <a:rPr lang="ko-KR" dirty="0" smtClean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47D6F3AC-59DA-425D-A61C-6A96F3C7B69D}" type="parTrans" cxnId="{BA420902-1EA3-4039-85DA-B5CED7ADB624}">
      <dgm:prSet/>
      <dgm:spPr/>
      <dgm:t>
        <a:bodyPr/>
        <a:lstStyle/>
        <a:p>
          <a:endParaRPr lang="en-US"/>
        </a:p>
      </dgm:t>
    </dgm:pt>
    <dgm:pt modelId="{107DBEB8-1F1A-4B25-8A16-D9E86E373F69}" type="sibTrans" cxnId="{BA420902-1EA3-4039-85DA-B5CED7ADB624}">
      <dgm:prSet/>
      <dgm:spPr/>
      <dgm:t>
        <a:bodyPr/>
        <a:lstStyle/>
        <a:p>
          <a:endParaRPr lang="en-US"/>
        </a:p>
      </dgm:t>
    </dgm:pt>
    <dgm:pt modelId="{26640A54-CD09-4F34-8FB8-1794765CEA90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7:</a:t>
          </a:r>
          <a:r>
            <a:rPr lang="ko-KR" dirty="0" smtClean="0">
              <a:solidFill>
                <a:schemeClr val="tx1"/>
              </a:solidFill>
            </a:rPr>
            <a:t> </a:t>
          </a:r>
          <a:r>
            <a:rPr lang="en-US" altLang="ko-KR" dirty="0" smtClean="0">
              <a:solidFill>
                <a:schemeClr val="tx1"/>
              </a:solidFill>
            </a:rPr>
            <a:t>Tool Study</a:t>
          </a:r>
          <a:endParaRPr lang="en-US" dirty="0">
            <a:solidFill>
              <a:schemeClr val="tx1"/>
            </a:solidFill>
          </a:endParaRPr>
        </a:p>
      </dgm:t>
    </dgm:pt>
    <dgm:pt modelId="{E13F9DC6-F5AE-427D-ABBF-778A6A912B3C}" type="parTrans" cxnId="{1CE34E00-9385-4138-95A0-19E7523D8556}">
      <dgm:prSet/>
      <dgm:spPr/>
      <dgm:t>
        <a:bodyPr/>
        <a:lstStyle/>
        <a:p>
          <a:endParaRPr lang="en-US"/>
        </a:p>
      </dgm:t>
    </dgm:pt>
    <dgm:pt modelId="{7B4D683E-153E-4C58-86D7-F8CA0149CED3}" type="sibTrans" cxnId="{1CE34E00-9385-4138-95A0-19E7523D8556}">
      <dgm:prSet/>
      <dgm:spPr/>
      <dgm:t>
        <a:bodyPr/>
        <a:lstStyle/>
        <a:p>
          <a:endParaRPr lang="en-US"/>
        </a:p>
      </dgm:t>
    </dgm:pt>
    <dgm:pt modelId="{BE176A35-8961-47C2-B6DE-1D91130E7DFC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8:</a:t>
          </a:r>
          <a:r>
            <a:rPr lang="ko-KR" dirty="0" smtClean="0">
              <a:solidFill>
                <a:schemeClr val="tx1"/>
              </a:solidFill>
            </a:rPr>
            <a:t> </a:t>
          </a:r>
          <a:r>
            <a:rPr lang="en-US" dirty="0">
              <a:solidFill>
                <a:srgbClr val="18C1D4"/>
              </a:solidFill>
            </a:rPr>
            <a:t>Requirement Specification</a:t>
          </a:r>
        </a:p>
      </dgm:t>
    </dgm:pt>
    <dgm:pt modelId="{E34F61C9-AC52-4007-9584-8DB4CA6B1724}" type="parTrans" cxnId="{D06A4BA3-5983-4832-B4B8-65389D537555}">
      <dgm:prSet/>
      <dgm:spPr/>
      <dgm:t>
        <a:bodyPr/>
        <a:lstStyle/>
        <a:p>
          <a:endParaRPr lang="en-US"/>
        </a:p>
      </dgm:t>
    </dgm:pt>
    <dgm:pt modelId="{98A30566-8874-4284-9CB4-AA0D3435A5DD}" type="sibTrans" cxnId="{D06A4BA3-5983-4832-B4B8-65389D537555}">
      <dgm:prSet/>
      <dgm:spPr/>
      <dgm:t>
        <a:bodyPr/>
        <a:lstStyle/>
        <a:p>
          <a:endParaRPr lang="en-US"/>
        </a:p>
      </dgm:t>
    </dgm:pt>
    <dgm:pt modelId="{2836A900-5022-45DF-A431-1EA75600D5D1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9-10</a:t>
          </a:r>
          <a:r>
            <a:rPr lang="en-US" dirty="0">
              <a:solidFill>
                <a:schemeClr val="tx1"/>
              </a:solidFill>
            </a:rPr>
            <a:t>: </a:t>
          </a:r>
          <a:r>
            <a:rPr lang="en" dirty="0">
              <a:solidFill>
                <a:schemeClr val="tx1"/>
              </a:solidFill>
            </a:rPr>
            <a:t>Feature </a:t>
          </a:r>
          <a:r>
            <a:rPr lang="en" dirty="0" smtClean="0">
              <a:solidFill>
                <a:schemeClr val="tx1"/>
              </a:solidFill>
            </a:rPr>
            <a:t>Implementation</a:t>
          </a:r>
          <a:endParaRPr lang="en-US" dirty="0">
            <a:solidFill>
              <a:schemeClr val="tx1"/>
            </a:solidFill>
          </a:endParaRPr>
        </a:p>
      </dgm:t>
    </dgm:pt>
    <dgm:pt modelId="{4FF817AD-55E5-4702-801F-444CCE635591}" type="parTrans" cxnId="{06E0F38F-637F-4B97-BD0E-C56E0384FC3C}">
      <dgm:prSet/>
      <dgm:spPr/>
      <dgm:t>
        <a:bodyPr/>
        <a:lstStyle/>
        <a:p>
          <a:endParaRPr lang="en-US"/>
        </a:p>
      </dgm:t>
    </dgm:pt>
    <dgm:pt modelId="{5E6BE083-639D-4E7D-B4C1-0519929B398D}" type="sibTrans" cxnId="{06E0F38F-637F-4B97-BD0E-C56E0384FC3C}">
      <dgm:prSet/>
      <dgm:spPr/>
      <dgm:t>
        <a:bodyPr/>
        <a:lstStyle/>
        <a:p>
          <a:endParaRPr lang="en-US"/>
        </a:p>
      </dgm:t>
    </dgm:pt>
    <dgm:pt modelId="{A4DADE27-996B-49B9-8577-2A46EDFE2C4B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11:</a:t>
          </a:r>
          <a:r>
            <a:rPr lang="ko-KR" altLang="en-US" dirty="0" smtClean="0">
              <a:solidFill>
                <a:schemeClr val="tx1"/>
              </a:solidFill>
            </a:rPr>
            <a:t> </a:t>
          </a:r>
          <a:r>
            <a:rPr lang="en" dirty="0">
              <a:solidFill>
                <a:schemeClr val="tx1"/>
              </a:solidFill>
            </a:rPr>
            <a:t>Feature Integration</a:t>
          </a:r>
          <a:r>
            <a:rPr lang="ko-KR" altLang="en-US" dirty="0">
              <a:solidFill>
                <a:schemeClr val="tx1"/>
              </a:solidFill>
            </a:rPr>
            <a:t> </a:t>
          </a:r>
          <a:r>
            <a:rPr lang="en-US" altLang="ko-KR" dirty="0">
              <a:solidFill>
                <a:schemeClr val="tx1"/>
              </a:solidFill>
            </a:rPr>
            <a:t>&amp;</a:t>
          </a:r>
          <a:r>
            <a:rPr lang="ko-KR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rgbClr val="18C1D4"/>
              </a:solidFill>
            </a:rPr>
            <a:t>Design Specification</a:t>
          </a:r>
        </a:p>
      </dgm:t>
    </dgm:pt>
    <dgm:pt modelId="{058BFA18-7C71-488E-AB43-41800562187B}" type="parTrans" cxnId="{E99375EC-B5BB-4A3F-8752-8806BB7B93E8}">
      <dgm:prSet/>
      <dgm:spPr/>
      <dgm:t>
        <a:bodyPr/>
        <a:lstStyle/>
        <a:p>
          <a:endParaRPr lang="en-US"/>
        </a:p>
      </dgm:t>
    </dgm:pt>
    <dgm:pt modelId="{FFD08C6A-CA6E-4435-968B-60441E89BDDE}" type="sibTrans" cxnId="{E99375EC-B5BB-4A3F-8752-8806BB7B93E8}">
      <dgm:prSet/>
      <dgm:spPr/>
      <dgm:t>
        <a:bodyPr/>
        <a:lstStyle/>
        <a:p>
          <a:endParaRPr lang="en-US"/>
        </a:p>
      </dgm:t>
    </dgm:pt>
    <dgm:pt modelId="{3FB74CA7-ACFF-433E-AE81-1D8D4EC09545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12: </a:t>
          </a:r>
          <a:r>
            <a:rPr lang="en-US" dirty="0">
              <a:solidFill>
                <a:schemeClr val="tx1"/>
              </a:solidFill>
            </a:rPr>
            <a:t>Code Review</a:t>
          </a:r>
        </a:p>
      </dgm:t>
    </dgm:pt>
    <dgm:pt modelId="{D2AF22A8-629F-49ED-B657-5F8EB5A52EA3}" type="parTrans" cxnId="{B7F1976B-28BF-4050-A0E5-7F0E18F497CA}">
      <dgm:prSet/>
      <dgm:spPr/>
      <dgm:t>
        <a:bodyPr/>
        <a:lstStyle/>
        <a:p>
          <a:endParaRPr lang="en-US"/>
        </a:p>
      </dgm:t>
    </dgm:pt>
    <dgm:pt modelId="{4D3D741E-5DE8-4454-8AB5-0D5B6C1783E2}" type="sibTrans" cxnId="{B7F1976B-28BF-4050-A0E5-7F0E18F497CA}">
      <dgm:prSet/>
      <dgm:spPr/>
      <dgm:t>
        <a:bodyPr/>
        <a:lstStyle/>
        <a:p>
          <a:endParaRPr lang="en-US"/>
        </a:p>
      </dgm:t>
    </dgm:pt>
    <dgm:pt modelId="{AB223904-4892-4F76-A110-D13ADBE56236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13:</a:t>
          </a:r>
          <a:r>
            <a:rPr lang="ko-KR" dirty="0" smtClean="0">
              <a:solidFill>
                <a:schemeClr val="tx1"/>
              </a:solidFill>
            </a:rPr>
            <a:t> </a:t>
          </a:r>
          <a:r>
            <a:rPr lang="en-US" altLang="ko-KR" dirty="0">
              <a:solidFill>
                <a:schemeClr val="tx1"/>
              </a:solidFill>
            </a:rPr>
            <a:t>Testing</a:t>
          </a:r>
          <a:endParaRPr lang="en-US" dirty="0">
            <a:solidFill>
              <a:schemeClr val="tx1"/>
            </a:solidFill>
          </a:endParaRPr>
        </a:p>
      </dgm:t>
    </dgm:pt>
    <dgm:pt modelId="{4C7864D5-7A81-43B1-8374-C2E07449CB9B}" type="parTrans" cxnId="{2CCEAFA2-BFCE-47A7-8D22-1AE2B2A34B16}">
      <dgm:prSet/>
      <dgm:spPr/>
      <dgm:t>
        <a:bodyPr/>
        <a:lstStyle/>
        <a:p>
          <a:endParaRPr lang="en-US"/>
        </a:p>
      </dgm:t>
    </dgm:pt>
    <dgm:pt modelId="{6875EF71-26AE-4A7A-8D75-4763B9FE2446}" type="sibTrans" cxnId="{2CCEAFA2-BFCE-47A7-8D22-1AE2B2A34B16}">
      <dgm:prSet/>
      <dgm:spPr/>
      <dgm:t>
        <a:bodyPr/>
        <a:lstStyle/>
        <a:p>
          <a:endParaRPr lang="en-US"/>
        </a:p>
      </dgm:t>
    </dgm:pt>
    <dgm:pt modelId="{EB71CB60-260C-4356-A478-F532E00D61F8}">
      <dgm:prSet/>
      <dgm:spPr>
        <a:noFill/>
        <a:ln>
          <a:solidFill>
            <a:srgbClr val="18C1D4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Week 14:</a:t>
          </a:r>
          <a:r>
            <a:rPr lang="ko-KR" dirty="0" smtClean="0">
              <a:solidFill>
                <a:schemeClr val="tx1"/>
              </a:solidFill>
            </a:rPr>
            <a:t> </a:t>
          </a:r>
          <a:r>
            <a:rPr lang="en-US" dirty="0">
              <a:solidFill>
                <a:schemeClr val="tx1"/>
              </a:solidFill>
            </a:rPr>
            <a:t>Implementation &amp; </a:t>
          </a:r>
          <a:r>
            <a:rPr lang="en-US" dirty="0">
              <a:solidFill>
                <a:srgbClr val="18C1D4"/>
              </a:solidFill>
            </a:rPr>
            <a:t>Final Presentation</a:t>
          </a:r>
        </a:p>
      </dgm:t>
    </dgm:pt>
    <dgm:pt modelId="{203BBBCD-5EFA-4A7E-BECF-DDC123BC180F}" type="parTrans" cxnId="{5FBA7035-F831-470B-AF0C-89F06431B61D}">
      <dgm:prSet/>
      <dgm:spPr/>
      <dgm:t>
        <a:bodyPr/>
        <a:lstStyle/>
        <a:p>
          <a:endParaRPr lang="en-US"/>
        </a:p>
      </dgm:t>
    </dgm:pt>
    <dgm:pt modelId="{FB0F8DDB-0A84-4A66-B12A-C0942966EC56}" type="sibTrans" cxnId="{5FBA7035-F831-470B-AF0C-89F06431B61D}">
      <dgm:prSet/>
      <dgm:spPr/>
      <dgm:t>
        <a:bodyPr/>
        <a:lstStyle/>
        <a:p>
          <a:endParaRPr lang="en-US"/>
        </a:p>
      </dgm:t>
    </dgm:pt>
    <dgm:pt modelId="{E8C3475C-2A80-8549-82EF-C97395476A47}" type="pres">
      <dgm:prSet presAssocID="{9BB91089-52FB-4B99-BBA8-8D3941EC40E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E4FEC8-C4D0-0D48-9B35-E986F6B63CA6}" type="pres">
      <dgm:prSet presAssocID="{AFC29B3C-EBB8-4C29-9533-7951E704E6A7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9A5C9E-C451-864E-B172-7BC5A674E6CE}" type="pres">
      <dgm:prSet presAssocID="{FCDCC9F6-E4D0-4388-928F-0092A6D8550E}" presName="spacer" presStyleCnt="0"/>
      <dgm:spPr/>
    </dgm:pt>
    <dgm:pt modelId="{2978F48F-DC80-2940-93C2-EED85BAA2BC5}" type="pres">
      <dgm:prSet presAssocID="{05BC8436-1B84-48D5-A809-E28901F1DFE9}" presName="parentText" presStyleLbl="node1" presStyleIdx="1" presStyleCnt="10" custLinFactNeighborY="431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053689-384A-D244-AA80-C9CA865D8ECA}" type="pres">
      <dgm:prSet presAssocID="{AFE0913A-8AB6-44C9-AFF1-D2E713BC98BC}" presName="spacer" presStyleCnt="0"/>
      <dgm:spPr/>
    </dgm:pt>
    <dgm:pt modelId="{F76ED9C5-C0FA-C340-8866-16DE46CA641C}" type="pres">
      <dgm:prSet presAssocID="{8F950D2A-2FDE-4BC4-9799-0E7C3EEB2E14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A6FDF5-1556-454F-89A2-0846E5E7FBEF}" type="pres">
      <dgm:prSet presAssocID="{107DBEB8-1F1A-4B25-8A16-D9E86E373F69}" presName="spacer" presStyleCnt="0"/>
      <dgm:spPr/>
    </dgm:pt>
    <dgm:pt modelId="{3B2FFBDD-39D8-FB47-9943-8CFC5619BBB3}" type="pres">
      <dgm:prSet presAssocID="{26640A54-CD09-4F34-8FB8-1794765CEA90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3BAEF2-BEF5-6146-8028-FD9AE781C23F}" type="pres">
      <dgm:prSet presAssocID="{7B4D683E-153E-4C58-86D7-F8CA0149CED3}" presName="spacer" presStyleCnt="0"/>
      <dgm:spPr/>
    </dgm:pt>
    <dgm:pt modelId="{8FECE3DF-5354-BC43-B43D-4141E7F180DF}" type="pres">
      <dgm:prSet presAssocID="{BE176A35-8961-47C2-B6DE-1D91130E7DFC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9264F7-77C4-A644-B4C7-F6FBF04BF875}" type="pres">
      <dgm:prSet presAssocID="{98A30566-8874-4284-9CB4-AA0D3435A5DD}" presName="spacer" presStyleCnt="0"/>
      <dgm:spPr/>
    </dgm:pt>
    <dgm:pt modelId="{2A853F49-6008-1F4F-A77C-832FD61D4FAF}" type="pres">
      <dgm:prSet presAssocID="{2836A900-5022-45DF-A431-1EA75600D5D1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31897B-E318-6942-827C-1BBED8D44C86}" type="pres">
      <dgm:prSet presAssocID="{5E6BE083-639D-4E7D-B4C1-0519929B398D}" presName="spacer" presStyleCnt="0"/>
      <dgm:spPr/>
    </dgm:pt>
    <dgm:pt modelId="{0F5A1601-3E7A-D545-9457-BB8D0773C9F3}" type="pres">
      <dgm:prSet presAssocID="{A4DADE27-996B-49B9-8577-2A46EDFE2C4B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CCCF6F-055F-B444-9A61-63E2CEC70FD6}" type="pres">
      <dgm:prSet presAssocID="{FFD08C6A-CA6E-4435-968B-60441E89BDDE}" presName="spacer" presStyleCnt="0"/>
      <dgm:spPr/>
    </dgm:pt>
    <dgm:pt modelId="{ECE4DBD8-3EDC-8A44-AD12-91F377965C38}" type="pres">
      <dgm:prSet presAssocID="{3FB74CA7-ACFF-433E-AE81-1D8D4EC09545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742E74-5608-9146-B5B6-557382FF408A}" type="pres">
      <dgm:prSet presAssocID="{4D3D741E-5DE8-4454-8AB5-0D5B6C1783E2}" presName="spacer" presStyleCnt="0"/>
      <dgm:spPr/>
    </dgm:pt>
    <dgm:pt modelId="{4D99633C-6C40-4548-8706-600D268F8918}" type="pres">
      <dgm:prSet presAssocID="{AB223904-4892-4F76-A110-D13ADBE56236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B7A3D3-C67D-1143-8C0E-99558A4CDEDC}" type="pres">
      <dgm:prSet presAssocID="{6875EF71-26AE-4A7A-8D75-4763B9FE2446}" presName="spacer" presStyleCnt="0"/>
      <dgm:spPr/>
    </dgm:pt>
    <dgm:pt modelId="{3D8B6496-9C69-2B40-B1C5-97D90EA65D07}" type="pres">
      <dgm:prSet presAssocID="{EB71CB60-260C-4356-A478-F532E00D61F8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A420902-1EA3-4039-85DA-B5CED7ADB624}" srcId="{9BB91089-52FB-4B99-BBA8-8D3941EC40E1}" destId="{8F950D2A-2FDE-4BC4-9799-0E7C3EEB2E14}" srcOrd="2" destOrd="0" parTransId="{47D6F3AC-59DA-425D-A61C-6A96F3C7B69D}" sibTransId="{107DBEB8-1F1A-4B25-8A16-D9E86E373F69}"/>
    <dgm:cxn modelId="{3561A55F-F2F8-42D8-88A0-28318027831A}" type="presOf" srcId="{8F950D2A-2FDE-4BC4-9799-0E7C3EEB2E14}" destId="{F76ED9C5-C0FA-C340-8866-16DE46CA641C}" srcOrd="0" destOrd="0" presId="urn:microsoft.com/office/officeart/2005/8/layout/vList2"/>
    <dgm:cxn modelId="{3DC64F9C-A251-4931-8086-0249A6C45E32}" type="presOf" srcId="{AB223904-4892-4F76-A110-D13ADBE56236}" destId="{4D99633C-6C40-4548-8706-600D268F8918}" srcOrd="0" destOrd="0" presId="urn:microsoft.com/office/officeart/2005/8/layout/vList2"/>
    <dgm:cxn modelId="{A2F1F169-0D32-4E04-AD4E-6DD0E2B37B06}" srcId="{9BB91089-52FB-4B99-BBA8-8D3941EC40E1}" destId="{AFC29B3C-EBB8-4C29-9533-7951E704E6A7}" srcOrd="0" destOrd="0" parTransId="{1A2F08EF-31C2-4764-82CF-4EF01410EA4F}" sibTransId="{FCDCC9F6-E4D0-4388-928F-0092A6D8550E}"/>
    <dgm:cxn modelId="{2A65B8CA-B921-490C-945F-62CF7EA6AD7D}" type="presOf" srcId="{2836A900-5022-45DF-A431-1EA75600D5D1}" destId="{2A853F49-6008-1F4F-A77C-832FD61D4FAF}" srcOrd="0" destOrd="0" presId="urn:microsoft.com/office/officeart/2005/8/layout/vList2"/>
    <dgm:cxn modelId="{06E0F38F-637F-4B97-BD0E-C56E0384FC3C}" srcId="{9BB91089-52FB-4B99-BBA8-8D3941EC40E1}" destId="{2836A900-5022-45DF-A431-1EA75600D5D1}" srcOrd="5" destOrd="0" parTransId="{4FF817AD-55E5-4702-801F-444CCE635591}" sibTransId="{5E6BE083-639D-4E7D-B4C1-0519929B398D}"/>
    <dgm:cxn modelId="{A8037D92-2E08-48B2-A00A-A89914FC233A}" type="presOf" srcId="{AFC29B3C-EBB8-4C29-9533-7951E704E6A7}" destId="{7EE4FEC8-C4D0-0D48-9B35-E986F6B63CA6}" srcOrd="0" destOrd="0" presId="urn:microsoft.com/office/officeart/2005/8/layout/vList2"/>
    <dgm:cxn modelId="{AF27B8D6-3E70-4C03-8BA4-FBEF03DCF705}" srcId="{9BB91089-52FB-4B99-BBA8-8D3941EC40E1}" destId="{05BC8436-1B84-48D5-A809-E28901F1DFE9}" srcOrd="1" destOrd="0" parTransId="{DA892D7B-1EC4-4552-AA30-4C9C739778DA}" sibTransId="{AFE0913A-8AB6-44C9-AFF1-D2E713BC98BC}"/>
    <dgm:cxn modelId="{D06A4BA3-5983-4832-B4B8-65389D537555}" srcId="{9BB91089-52FB-4B99-BBA8-8D3941EC40E1}" destId="{BE176A35-8961-47C2-B6DE-1D91130E7DFC}" srcOrd="4" destOrd="0" parTransId="{E34F61C9-AC52-4007-9584-8DB4CA6B1724}" sibTransId="{98A30566-8874-4284-9CB4-AA0D3435A5DD}"/>
    <dgm:cxn modelId="{E99375EC-B5BB-4A3F-8752-8806BB7B93E8}" srcId="{9BB91089-52FB-4B99-BBA8-8D3941EC40E1}" destId="{A4DADE27-996B-49B9-8577-2A46EDFE2C4B}" srcOrd="6" destOrd="0" parTransId="{058BFA18-7C71-488E-AB43-41800562187B}" sibTransId="{FFD08C6A-CA6E-4435-968B-60441E89BDDE}"/>
    <dgm:cxn modelId="{F7275E7A-97C8-4137-BB63-14A128B6C24C}" type="presOf" srcId="{9BB91089-52FB-4B99-BBA8-8D3941EC40E1}" destId="{E8C3475C-2A80-8549-82EF-C97395476A47}" srcOrd="0" destOrd="0" presId="urn:microsoft.com/office/officeart/2005/8/layout/vList2"/>
    <dgm:cxn modelId="{5FBA7035-F831-470B-AF0C-89F06431B61D}" srcId="{9BB91089-52FB-4B99-BBA8-8D3941EC40E1}" destId="{EB71CB60-260C-4356-A478-F532E00D61F8}" srcOrd="9" destOrd="0" parTransId="{203BBBCD-5EFA-4A7E-BECF-DDC123BC180F}" sibTransId="{FB0F8DDB-0A84-4A66-B12A-C0942966EC56}"/>
    <dgm:cxn modelId="{F3A0CF53-FE7F-41F0-8B94-E76586FC63E4}" type="presOf" srcId="{05BC8436-1B84-48D5-A809-E28901F1DFE9}" destId="{2978F48F-DC80-2940-93C2-EED85BAA2BC5}" srcOrd="0" destOrd="0" presId="urn:microsoft.com/office/officeart/2005/8/layout/vList2"/>
    <dgm:cxn modelId="{1CE34E00-9385-4138-95A0-19E7523D8556}" srcId="{9BB91089-52FB-4B99-BBA8-8D3941EC40E1}" destId="{26640A54-CD09-4F34-8FB8-1794765CEA90}" srcOrd="3" destOrd="0" parTransId="{E13F9DC6-F5AE-427D-ABBF-778A6A912B3C}" sibTransId="{7B4D683E-153E-4C58-86D7-F8CA0149CED3}"/>
    <dgm:cxn modelId="{B7F1976B-28BF-4050-A0E5-7F0E18F497CA}" srcId="{9BB91089-52FB-4B99-BBA8-8D3941EC40E1}" destId="{3FB74CA7-ACFF-433E-AE81-1D8D4EC09545}" srcOrd="7" destOrd="0" parTransId="{D2AF22A8-629F-49ED-B657-5F8EB5A52EA3}" sibTransId="{4D3D741E-5DE8-4454-8AB5-0D5B6C1783E2}"/>
    <dgm:cxn modelId="{CD88F504-344F-44A9-AC74-2ADA000B6D74}" type="presOf" srcId="{BE176A35-8961-47C2-B6DE-1D91130E7DFC}" destId="{8FECE3DF-5354-BC43-B43D-4141E7F180DF}" srcOrd="0" destOrd="0" presId="urn:microsoft.com/office/officeart/2005/8/layout/vList2"/>
    <dgm:cxn modelId="{098D3744-D0EF-4A7A-8671-1944A6E0A5CB}" type="presOf" srcId="{A4DADE27-996B-49B9-8577-2A46EDFE2C4B}" destId="{0F5A1601-3E7A-D545-9457-BB8D0773C9F3}" srcOrd="0" destOrd="0" presId="urn:microsoft.com/office/officeart/2005/8/layout/vList2"/>
    <dgm:cxn modelId="{8D511EB4-3298-4ABB-81A7-BFC5EA90E5F8}" type="presOf" srcId="{26640A54-CD09-4F34-8FB8-1794765CEA90}" destId="{3B2FFBDD-39D8-FB47-9943-8CFC5619BBB3}" srcOrd="0" destOrd="0" presId="urn:microsoft.com/office/officeart/2005/8/layout/vList2"/>
    <dgm:cxn modelId="{9E18A721-A266-444F-9BDB-C5E5B263C6CF}" type="presOf" srcId="{EB71CB60-260C-4356-A478-F532E00D61F8}" destId="{3D8B6496-9C69-2B40-B1C5-97D90EA65D07}" srcOrd="0" destOrd="0" presId="urn:microsoft.com/office/officeart/2005/8/layout/vList2"/>
    <dgm:cxn modelId="{E8CE39CE-CD59-45F1-929D-E182E24267ED}" type="presOf" srcId="{3FB74CA7-ACFF-433E-AE81-1D8D4EC09545}" destId="{ECE4DBD8-3EDC-8A44-AD12-91F377965C38}" srcOrd="0" destOrd="0" presId="urn:microsoft.com/office/officeart/2005/8/layout/vList2"/>
    <dgm:cxn modelId="{2CCEAFA2-BFCE-47A7-8D22-1AE2B2A34B16}" srcId="{9BB91089-52FB-4B99-BBA8-8D3941EC40E1}" destId="{AB223904-4892-4F76-A110-D13ADBE56236}" srcOrd="8" destOrd="0" parTransId="{4C7864D5-7A81-43B1-8374-C2E07449CB9B}" sibTransId="{6875EF71-26AE-4A7A-8D75-4763B9FE2446}"/>
    <dgm:cxn modelId="{BA52EB7E-D9AD-4456-BFBA-38CF69E00218}" type="presParOf" srcId="{E8C3475C-2A80-8549-82EF-C97395476A47}" destId="{7EE4FEC8-C4D0-0D48-9B35-E986F6B63CA6}" srcOrd="0" destOrd="0" presId="urn:microsoft.com/office/officeart/2005/8/layout/vList2"/>
    <dgm:cxn modelId="{6D0EB6CE-DDF6-42AB-B8E3-075AD55E7F0D}" type="presParOf" srcId="{E8C3475C-2A80-8549-82EF-C97395476A47}" destId="{919A5C9E-C451-864E-B172-7BC5A674E6CE}" srcOrd="1" destOrd="0" presId="urn:microsoft.com/office/officeart/2005/8/layout/vList2"/>
    <dgm:cxn modelId="{B68B88FD-1B05-47AF-8D4A-D972154B8C39}" type="presParOf" srcId="{E8C3475C-2A80-8549-82EF-C97395476A47}" destId="{2978F48F-DC80-2940-93C2-EED85BAA2BC5}" srcOrd="2" destOrd="0" presId="urn:microsoft.com/office/officeart/2005/8/layout/vList2"/>
    <dgm:cxn modelId="{13D440C4-ECEE-4477-8CE8-896FF44B2AD6}" type="presParOf" srcId="{E8C3475C-2A80-8549-82EF-C97395476A47}" destId="{A4053689-384A-D244-AA80-C9CA865D8ECA}" srcOrd="3" destOrd="0" presId="urn:microsoft.com/office/officeart/2005/8/layout/vList2"/>
    <dgm:cxn modelId="{8F28F591-2463-4418-B5F8-FDCC89CA955F}" type="presParOf" srcId="{E8C3475C-2A80-8549-82EF-C97395476A47}" destId="{F76ED9C5-C0FA-C340-8866-16DE46CA641C}" srcOrd="4" destOrd="0" presId="urn:microsoft.com/office/officeart/2005/8/layout/vList2"/>
    <dgm:cxn modelId="{37373180-92B5-4112-9121-8A140336C4A8}" type="presParOf" srcId="{E8C3475C-2A80-8549-82EF-C97395476A47}" destId="{7EA6FDF5-1556-454F-89A2-0846E5E7FBEF}" srcOrd="5" destOrd="0" presId="urn:microsoft.com/office/officeart/2005/8/layout/vList2"/>
    <dgm:cxn modelId="{B46FF029-44A7-47A8-92F1-15D9F006B63F}" type="presParOf" srcId="{E8C3475C-2A80-8549-82EF-C97395476A47}" destId="{3B2FFBDD-39D8-FB47-9943-8CFC5619BBB3}" srcOrd="6" destOrd="0" presId="urn:microsoft.com/office/officeart/2005/8/layout/vList2"/>
    <dgm:cxn modelId="{2D8E093A-4918-4AA0-8105-5B3247495F56}" type="presParOf" srcId="{E8C3475C-2A80-8549-82EF-C97395476A47}" destId="{7A3BAEF2-BEF5-6146-8028-FD9AE781C23F}" srcOrd="7" destOrd="0" presId="urn:microsoft.com/office/officeart/2005/8/layout/vList2"/>
    <dgm:cxn modelId="{C4BD0E8B-95AE-4315-AE47-4F6139B7CC8B}" type="presParOf" srcId="{E8C3475C-2A80-8549-82EF-C97395476A47}" destId="{8FECE3DF-5354-BC43-B43D-4141E7F180DF}" srcOrd="8" destOrd="0" presId="urn:microsoft.com/office/officeart/2005/8/layout/vList2"/>
    <dgm:cxn modelId="{56878054-8D2B-4E3E-A9A9-1926EEB46935}" type="presParOf" srcId="{E8C3475C-2A80-8549-82EF-C97395476A47}" destId="{EA9264F7-77C4-A644-B4C7-F6FBF04BF875}" srcOrd="9" destOrd="0" presId="urn:microsoft.com/office/officeart/2005/8/layout/vList2"/>
    <dgm:cxn modelId="{991F17F5-F30D-4D3B-A61C-FBCF0741C7DE}" type="presParOf" srcId="{E8C3475C-2A80-8549-82EF-C97395476A47}" destId="{2A853F49-6008-1F4F-A77C-832FD61D4FAF}" srcOrd="10" destOrd="0" presId="urn:microsoft.com/office/officeart/2005/8/layout/vList2"/>
    <dgm:cxn modelId="{563C286D-B4AF-4C00-AA82-10E8BF12DED0}" type="presParOf" srcId="{E8C3475C-2A80-8549-82EF-C97395476A47}" destId="{2A31897B-E318-6942-827C-1BBED8D44C86}" srcOrd="11" destOrd="0" presId="urn:microsoft.com/office/officeart/2005/8/layout/vList2"/>
    <dgm:cxn modelId="{A14AC267-6316-4234-86B6-1EEF7010E94C}" type="presParOf" srcId="{E8C3475C-2A80-8549-82EF-C97395476A47}" destId="{0F5A1601-3E7A-D545-9457-BB8D0773C9F3}" srcOrd="12" destOrd="0" presId="urn:microsoft.com/office/officeart/2005/8/layout/vList2"/>
    <dgm:cxn modelId="{4C27AF3D-107C-4E71-BF1E-1968E674AEA3}" type="presParOf" srcId="{E8C3475C-2A80-8549-82EF-C97395476A47}" destId="{16CCCF6F-055F-B444-9A61-63E2CEC70FD6}" srcOrd="13" destOrd="0" presId="urn:microsoft.com/office/officeart/2005/8/layout/vList2"/>
    <dgm:cxn modelId="{A716E711-6878-4F41-82BC-9573DCA9612F}" type="presParOf" srcId="{E8C3475C-2A80-8549-82EF-C97395476A47}" destId="{ECE4DBD8-3EDC-8A44-AD12-91F377965C38}" srcOrd="14" destOrd="0" presId="urn:microsoft.com/office/officeart/2005/8/layout/vList2"/>
    <dgm:cxn modelId="{C644497B-C891-4503-A2EC-026ECE7DD689}" type="presParOf" srcId="{E8C3475C-2A80-8549-82EF-C97395476A47}" destId="{62742E74-5608-9146-B5B6-557382FF408A}" srcOrd="15" destOrd="0" presId="urn:microsoft.com/office/officeart/2005/8/layout/vList2"/>
    <dgm:cxn modelId="{7AFA569A-1436-4008-945F-28E36CE9161E}" type="presParOf" srcId="{E8C3475C-2A80-8549-82EF-C97395476A47}" destId="{4D99633C-6C40-4548-8706-600D268F8918}" srcOrd="16" destOrd="0" presId="urn:microsoft.com/office/officeart/2005/8/layout/vList2"/>
    <dgm:cxn modelId="{FB6B0327-23FD-47EF-B3FF-A557E437FA5E}" type="presParOf" srcId="{E8C3475C-2A80-8549-82EF-C97395476A47}" destId="{0FB7A3D3-C67D-1143-8C0E-99558A4CDEDC}" srcOrd="17" destOrd="0" presId="urn:microsoft.com/office/officeart/2005/8/layout/vList2"/>
    <dgm:cxn modelId="{83489C0B-4352-483C-9AA5-E07F34C875F0}" type="presParOf" srcId="{E8C3475C-2A80-8549-82EF-C97395476A47}" destId="{3D8B6496-9C69-2B40-B1C5-97D90EA65D07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4FEC8-C4D0-0D48-9B35-E986F6B63CA6}">
      <dsp:nvSpPr>
        <dsp:cNvPr id="0" name=""/>
        <dsp:cNvSpPr/>
      </dsp:nvSpPr>
      <dsp:spPr>
        <a:xfrm>
          <a:off x="0" y="122292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4: </a:t>
          </a:r>
          <a:r>
            <a:rPr lang="en-US" sz="1400" kern="1200" dirty="0">
              <a:solidFill>
                <a:srgbClr val="18C1D4"/>
              </a:solidFill>
            </a:rPr>
            <a:t>Proposal</a:t>
          </a:r>
        </a:p>
      </dsp:txBody>
      <dsp:txXfrm>
        <a:off x="21439" y="143731"/>
        <a:ext cx="10591990" cy="396310"/>
      </dsp:txXfrm>
    </dsp:sp>
    <dsp:sp modelId="{2978F48F-DC80-2940-93C2-EED85BAA2BC5}">
      <dsp:nvSpPr>
        <dsp:cNvPr id="0" name=""/>
        <dsp:cNvSpPr/>
      </dsp:nvSpPr>
      <dsp:spPr>
        <a:xfrm>
          <a:off x="0" y="603539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5: </a:t>
          </a:r>
          <a:r>
            <a:rPr lang="en" sz="1400" b="0" i="0" kern="1200" dirty="0">
              <a:solidFill>
                <a:schemeClr val="tx1"/>
              </a:solidFill>
            </a:rPr>
            <a:t>Confirmation of </a:t>
          </a:r>
          <a:r>
            <a:rPr lang="en" sz="1400" b="0" i="0" kern="1200" dirty="0" smtClean="0">
              <a:solidFill>
                <a:schemeClr val="tx1"/>
              </a:solidFill>
            </a:rPr>
            <a:t>Detailed Features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1439" y="624978"/>
        <a:ext cx="10591990" cy="396310"/>
      </dsp:txXfrm>
    </dsp:sp>
    <dsp:sp modelId="{F76ED9C5-C0FA-C340-8866-16DE46CA641C}">
      <dsp:nvSpPr>
        <dsp:cNvPr id="0" name=""/>
        <dsp:cNvSpPr/>
      </dsp:nvSpPr>
      <dsp:spPr>
        <a:xfrm>
          <a:off x="0" y="1081309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6:</a:t>
          </a:r>
          <a:r>
            <a:rPr lang="ko-KR" sz="1400" kern="1200" dirty="0" smtClean="0">
              <a:solidFill>
                <a:schemeClr val="tx1"/>
              </a:solidFill>
            </a:rPr>
            <a:t> </a:t>
          </a:r>
          <a:r>
            <a:rPr lang="en-US" altLang="ko-KR" sz="1400" kern="1200" dirty="0" smtClean="0">
              <a:solidFill>
                <a:schemeClr val="tx1"/>
              </a:solidFill>
            </a:rPr>
            <a:t>Requirement </a:t>
          </a:r>
          <a:r>
            <a:rPr lang="en" sz="1400" b="0" i="0" kern="1200" dirty="0" smtClean="0">
              <a:solidFill>
                <a:schemeClr val="tx1"/>
              </a:solidFill>
            </a:rPr>
            <a:t>Investigation for Implementation</a:t>
          </a:r>
          <a:r>
            <a:rPr lang="ko-KR" sz="1400" kern="1200" dirty="0" smtClean="0">
              <a:solidFill>
                <a:schemeClr val="tx1"/>
              </a:solidFill>
            </a:rPr>
            <a:t>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1439" y="1102748"/>
        <a:ext cx="10591990" cy="396310"/>
      </dsp:txXfrm>
    </dsp:sp>
    <dsp:sp modelId="{3B2FFBDD-39D8-FB47-9943-8CFC5619BBB3}">
      <dsp:nvSpPr>
        <dsp:cNvPr id="0" name=""/>
        <dsp:cNvSpPr/>
      </dsp:nvSpPr>
      <dsp:spPr>
        <a:xfrm>
          <a:off x="0" y="1560818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7:</a:t>
          </a:r>
          <a:r>
            <a:rPr lang="ko-KR" sz="1400" kern="1200" dirty="0" smtClean="0">
              <a:solidFill>
                <a:schemeClr val="tx1"/>
              </a:solidFill>
            </a:rPr>
            <a:t> </a:t>
          </a:r>
          <a:r>
            <a:rPr lang="en-US" altLang="ko-KR" sz="1400" kern="1200" dirty="0" smtClean="0">
              <a:solidFill>
                <a:schemeClr val="tx1"/>
              </a:solidFill>
            </a:rPr>
            <a:t>Tool Study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1439" y="1582257"/>
        <a:ext cx="10591990" cy="396310"/>
      </dsp:txXfrm>
    </dsp:sp>
    <dsp:sp modelId="{8FECE3DF-5354-BC43-B43D-4141E7F180DF}">
      <dsp:nvSpPr>
        <dsp:cNvPr id="0" name=""/>
        <dsp:cNvSpPr/>
      </dsp:nvSpPr>
      <dsp:spPr>
        <a:xfrm>
          <a:off x="0" y="2040327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8:</a:t>
          </a:r>
          <a:r>
            <a:rPr lang="ko-KR" sz="1400" kern="1200" dirty="0" smtClean="0">
              <a:solidFill>
                <a:schemeClr val="tx1"/>
              </a:solidFill>
            </a:rPr>
            <a:t> </a:t>
          </a:r>
          <a:r>
            <a:rPr lang="en-US" sz="1400" kern="1200" dirty="0">
              <a:solidFill>
                <a:srgbClr val="18C1D4"/>
              </a:solidFill>
            </a:rPr>
            <a:t>Requirement Specification</a:t>
          </a:r>
        </a:p>
      </dsp:txBody>
      <dsp:txXfrm>
        <a:off x="21439" y="2061766"/>
        <a:ext cx="10591990" cy="396310"/>
      </dsp:txXfrm>
    </dsp:sp>
    <dsp:sp modelId="{2A853F49-6008-1F4F-A77C-832FD61D4FAF}">
      <dsp:nvSpPr>
        <dsp:cNvPr id="0" name=""/>
        <dsp:cNvSpPr/>
      </dsp:nvSpPr>
      <dsp:spPr>
        <a:xfrm>
          <a:off x="0" y="2519836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9-10</a:t>
          </a:r>
          <a:r>
            <a:rPr lang="en-US" sz="1400" kern="1200" dirty="0">
              <a:solidFill>
                <a:schemeClr val="tx1"/>
              </a:solidFill>
            </a:rPr>
            <a:t>: </a:t>
          </a:r>
          <a:r>
            <a:rPr lang="en" sz="1400" kern="1200" dirty="0">
              <a:solidFill>
                <a:schemeClr val="tx1"/>
              </a:solidFill>
            </a:rPr>
            <a:t>Feature </a:t>
          </a:r>
          <a:r>
            <a:rPr lang="en" sz="1400" kern="1200" dirty="0" smtClean="0">
              <a:solidFill>
                <a:schemeClr val="tx1"/>
              </a:solidFill>
            </a:rPr>
            <a:t>Implementation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1439" y="2541275"/>
        <a:ext cx="10591990" cy="396310"/>
      </dsp:txXfrm>
    </dsp:sp>
    <dsp:sp modelId="{0F5A1601-3E7A-D545-9457-BB8D0773C9F3}">
      <dsp:nvSpPr>
        <dsp:cNvPr id="0" name=""/>
        <dsp:cNvSpPr/>
      </dsp:nvSpPr>
      <dsp:spPr>
        <a:xfrm>
          <a:off x="0" y="2999344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11:</a:t>
          </a:r>
          <a:r>
            <a:rPr lang="ko-KR" altLang="en-US" sz="1400" kern="1200" dirty="0" smtClean="0">
              <a:solidFill>
                <a:schemeClr val="tx1"/>
              </a:solidFill>
            </a:rPr>
            <a:t> </a:t>
          </a:r>
          <a:r>
            <a:rPr lang="en" sz="1400" kern="1200" dirty="0">
              <a:solidFill>
                <a:schemeClr val="tx1"/>
              </a:solidFill>
            </a:rPr>
            <a:t>Feature Integration</a:t>
          </a:r>
          <a:r>
            <a:rPr lang="ko-KR" altLang="en-US" sz="1400" kern="1200" dirty="0">
              <a:solidFill>
                <a:schemeClr val="tx1"/>
              </a:solidFill>
            </a:rPr>
            <a:t> </a:t>
          </a:r>
          <a:r>
            <a:rPr lang="en-US" altLang="ko-KR" sz="1400" kern="1200" dirty="0">
              <a:solidFill>
                <a:schemeClr val="tx1"/>
              </a:solidFill>
            </a:rPr>
            <a:t>&amp;</a:t>
          </a:r>
          <a:r>
            <a:rPr lang="ko-KR" sz="1400" kern="1200" dirty="0">
              <a:solidFill>
                <a:schemeClr val="tx1"/>
              </a:solidFill>
            </a:rPr>
            <a:t> </a:t>
          </a:r>
          <a:r>
            <a:rPr lang="en-US" sz="1400" kern="1200" dirty="0">
              <a:solidFill>
                <a:srgbClr val="18C1D4"/>
              </a:solidFill>
            </a:rPr>
            <a:t>Design Specification</a:t>
          </a:r>
        </a:p>
      </dsp:txBody>
      <dsp:txXfrm>
        <a:off x="21439" y="3020783"/>
        <a:ext cx="10591990" cy="396310"/>
      </dsp:txXfrm>
    </dsp:sp>
    <dsp:sp modelId="{ECE4DBD8-3EDC-8A44-AD12-91F377965C38}">
      <dsp:nvSpPr>
        <dsp:cNvPr id="0" name=""/>
        <dsp:cNvSpPr/>
      </dsp:nvSpPr>
      <dsp:spPr>
        <a:xfrm>
          <a:off x="0" y="3478853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12: </a:t>
          </a:r>
          <a:r>
            <a:rPr lang="en-US" sz="1400" kern="1200" dirty="0">
              <a:solidFill>
                <a:schemeClr val="tx1"/>
              </a:solidFill>
            </a:rPr>
            <a:t>Code Review</a:t>
          </a:r>
        </a:p>
      </dsp:txBody>
      <dsp:txXfrm>
        <a:off x="21439" y="3500292"/>
        <a:ext cx="10591990" cy="396310"/>
      </dsp:txXfrm>
    </dsp:sp>
    <dsp:sp modelId="{4D99633C-6C40-4548-8706-600D268F8918}">
      <dsp:nvSpPr>
        <dsp:cNvPr id="0" name=""/>
        <dsp:cNvSpPr/>
      </dsp:nvSpPr>
      <dsp:spPr>
        <a:xfrm>
          <a:off x="0" y="3958362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13:</a:t>
          </a:r>
          <a:r>
            <a:rPr lang="ko-KR" sz="1400" kern="1200" dirty="0" smtClean="0">
              <a:solidFill>
                <a:schemeClr val="tx1"/>
              </a:solidFill>
            </a:rPr>
            <a:t> </a:t>
          </a:r>
          <a:r>
            <a:rPr lang="en-US" altLang="ko-KR" sz="1400" kern="1200" dirty="0">
              <a:solidFill>
                <a:schemeClr val="tx1"/>
              </a:solidFill>
            </a:rPr>
            <a:t>Testing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1439" y="3979801"/>
        <a:ext cx="10591990" cy="396310"/>
      </dsp:txXfrm>
    </dsp:sp>
    <dsp:sp modelId="{3D8B6496-9C69-2B40-B1C5-97D90EA65D07}">
      <dsp:nvSpPr>
        <dsp:cNvPr id="0" name=""/>
        <dsp:cNvSpPr/>
      </dsp:nvSpPr>
      <dsp:spPr>
        <a:xfrm>
          <a:off x="0" y="4437871"/>
          <a:ext cx="10634868" cy="439188"/>
        </a:xfrm>
        <a:prstGeom prst="roundRect">
          <a:avLst/>
        </a:prstGeom>
        <a:noFill/>
        <a:ln w="12700" cap="flat" cmpd="sng" algn="ctr">
          <a:solidFill>
            <a:srgbClr val="18C1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Week 14:</a:t>
          </a:r>
          <a:r>
            <a:rPr lang="ko-KR" sz="1400" kern="1200" dirty="0" smtClean="0">
              <a:solidFill>
                <a:schemeClr val="tx1"/>
              </a:solidFill>
            </a:rPr>
            <a:t> </a:t>
          </a:r>
          <a:r>
            <a:rPr lang="en-US" sz="1400" kern="1200" dirty="0">
              <a:solidFill>
                <a:schemeClr val="tx1"/>
              </a:solidFill>
            </a:rPr>
            <a:t>Implementation &amp; </a:t>
          </a:r>
          <a:r>
            <a:rPr lang="en-US" sz="1400" kern="1200" dirty="0">
              <a:solidFill>
                <a:srgbClr val="18C1D4"/>
              </a:solidFill>
            </a:rPr>
            <a:t>Final Presentation</a:t>
          </a:r>
        </a:p>
      </dsp:txBody>
      <dsp:txXfrm>
        <a:off x="21439" y="4459310"/>
        <a:ext cx="10591990" cy="396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4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4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42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78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14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23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3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8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77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386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87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885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9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1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1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1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1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8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05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5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하나 L" panose="02020603020101020101" pitchFamily="18" charset="-127"/>
          <a:ea typeface="하나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7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2Pzg-dz-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연결선 55"/>
          <p:cNvCxnSpPr>
            <a:cxnSpLocks/>
          </p:cNvCxnSpPr>
          <p:nvPr/>
        </p:nvCxnSpPr>
        <p:spPr>
          <a:xfrm>
            <a:off x="0" y="3323450"/>
            <a:ext cx="8231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3771181" y="2433167"/>
            <a:ext cx="4649639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 err="1"/>
              <a:t>VRoom</a:t>
            </a:r>
            <a:r>
              <a:rPr lang="en-US" altLang="ko-KR" sz="4000" b="1" kern="0" dirty="0"/>
              <a:t>: Proposal</a:t>
            </a: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7669145" y="3467341"/>
            <a:ext cx="473714" cy="221929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 dirty="0">
              <a:solidFill>
                <a:prstClr val="black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5239" y="3803571"/>
            <a:ext cx="6096000" cy="3678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ko-KR" sz="1600" dirty="0" smtClean="0"/>
              <a:t>Team 2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7003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1.4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Expect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BC863A1-0BD1-4F45-94AC-2CC9EB7D86CF}"/>
              </a:ext>
            </a:extLst>
          </p:cNvPr>
          <p:cNvSpPr txBox="1"/>
          <p:nvPr/>
        </p:nvSpPr>
        <p:spPr>
          <a:xfrm>
            <a:off x="7073819" y="1486183"/>
            <a:ext cx="337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하나 L" panose="02020603020101020101" pitchFamily="18" charset="-127"/>
              </a:rPr>
              <a:t>Less Zoom fatigue</a:t>
            </a:r>
            <a:endParaRPr lang="ko-KR" altLang="en-US" sz="2400" b="1" dirty="0"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C105054-921A-4896-A6D1-E546BA417854}"/>
              </a:ext>
            </a:extLst>
          </p:cNvPr>
          <p:cNvSpPr txBox="1"/>
          <p:nvPr/>
        </p:nvSpPr>
        <p:spPr>
          <a:xfrm>
            <a:off x="7341022" y="4258007"/>
            <a:ext cx="328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하나 L" panose="02020603020101020101" pitchFamily="18" charset="-127"/>
              </a:rPr>
              <a:t>Deliver nonverbal expressions</a:t>
            </a:r>
            <a:endParaRPr lang="ko-KR" altLang="en-US" sz="2400" b="1" dirty="0"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0ED692-E921-480B-8885-5C8FF8320D99}"/>
              </a:ext>
            </a:extLst>
          </p:cNvPr>
          <p:cNvSpPr txBox="1"/>
          <p:nvPr/>
        </p:nvSpPr>
        <p:spPr>
          <a:xfrm>
            <a:off x="1040950" y="2656136"/>
            <a:ext cx="288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하나 L" panose="02020603020101020101" pitchFamily="18" charset="-127"/>
              </a:rPr>
              <a:t>Time saving</a:t>
            </a:r>
            <a:endParaRPr lang="ko-KR" altLang="en-US" sz="2400" b="1" dirty="0"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C521ED2-9D96-4933-8570-AE8AFF503F6B}"/>
              </a:ext>
            </a:extLst>
          </p:cNvPr>
          <p:cNvSpPr txBox="1"/>
          <p:nvPr/>
        </p:nvSpPr>
        <p:spPr>
          <a:xfrm>
            <a:off x="7507781" y="2142755"/>
            <a:ext cx="326763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  <a:ea typeface="하나 L" panose="02020603020101020101" pitchFamily="18" charset="-127"/>
              </a:rPr>
              <a:t>By using 3</a:t>
            </a:r>
            <a:r>
              <a:rPr lang="en-US" altLang="ko-KR" dirty="0">
                <a:latin typeface="+mj-lt"/>
                <a:ea typeface="하나 L" panose="02020603020101020101" pitchFamily="18" charset="-127"/>
              </a:rPr>
              <a:t>D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, it </a:t>
            </a:r>
            <a:r>
              <a:rPr lang="en-US" altLang="ko-KR" dirty="0">
                <a:latin typeface="+mj-lt"/>
                <a:ea typeface="하나 L" panose="02020603020101020101" pitchFamily="18" charset="-127"/>
              </a:rPr>
              <a:t>can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 reduce the fatigue felt from 2</a:t>
            </a:r>
            <a:r>
              <a:rPr lang="en-US" altLang="ko-KR" dirty="0">
                <a:latin typeface="+mj-lt"/>
                <a:ea typeface="하나 L" panose="02020603020101020101" pitchFamily="18" charset="-127"/>
              </a:rPr>
              <a:t>D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EF724E-7AA3-49FD-8A37-0786FA620377}"/>
              </a:ext>
            </a:extLst>
          </p:cNvPr>
          <p:cNvSpPr txBox="1"/>
          <p:nvPr/>
        </p:nvSpPr>
        <p:spPr>
          <a:xfrm>
            <a:off x="6787230" y="5179688"/>
            <a:ext cx="4930205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  <a:ea typeface="하나 L" panose="02020603020101020101" pitchFamily="18" charset="-127"/>
              </a:rPr>
              <a:t>It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 </a:t>
            </a:r>
            <a:r>
              <a:rPr lang="ko-KR" altLang="en-US" dirty="0" err="1">
                <a:latin typeface="+mj-lt"/>
                <a:ea typeface="하나 L" panose="02020603020101020101" pitchFamily="18" charset="-127"/>
              </a:rPr>
              <a:t>enabl</a:t>
            </a:r>
            <a:r>
              <a:rPr lang="en-US" altLang="ko-KR" dirty="0" err="1">
                <a:latin typeface="+mj-lt"/>
                <a:ea typeface="하나 L" panose="02020603020101020101" pitchFamily="18" charset="-127"/>
              </a:rPr>
              <a:t>es</a:t>
            </a:r>
            <a:r>
              <a:rPr lang="en-US" altLang="ko-KR" dirty="0">
                <a:latin typeface="+mj-lt"/>
                <a:ea typeface="하나 L" panose="02020603020101020101" pitchFamily="18" charset="-127"/>
              </a:rPr>
              <a:t> </a:t>
            </a:r>
            <a:r>
              <a:rPr lang="en-US" altLang="ko-KR" dirty="0" smtClean="0">
                <a:latin typeface="+mj-lt"/>
                <a:ea typeface="하나 L" panose="02020603020101020101" pitchFamily="18" charset="-127"/>
              </a:rPr>
              <a:t>users </a:t>
            </a:r>
            <a:r>
              <a:rPr lang="en-US" altLang="ko-KR" dirty="0">
                <a:latin typeface="+mj-lt"/>
                <a:ea typeface="하나 L" panose="02020603020101020101" pitchFamily="18" charset="-127"/>
              </a:rPr>
              <a:t>to do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 non-verbal expressions such as nodding or eye movement</a:t>
            </a:r>
            <a:r>
              <a:rPr lang="en-US" altLang="ko-KR" dirty="0">
                <a:latin typeface="+mj-lt"/>
                <a:ea typeface="하나 L" panose="02020603020101020101" pitchFamily="18" charset="-127"/>
              </a:rPr>
              <a:t>.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 </a:t>
            </a:r>
            <a:r>
              <a:rPr lang="en-US" altLang="ko-KR" dirty="0" smtClean="0">
                <a:latin typeface="+mj-lt"/>
                <a:ea typeface="하나 L" panose="02020603020101020101" pitchFamily="18" charset="-127"/>
              </a:rPr>
              <a:t>So</a:t>
            </a:r>
            <a:r>
              <a:rPr lang="ko-KR" altLang="en-US" dirty="0" smtClean="0">
                <a:latin typeface="+mj-lt"/>
                <a:ea typeface="하나 L" panose="02020603020101020101" pitchFamily="18" charset="-127"/>
              </a:rPr>
              <a:t> </a:t>
            </a:r>
            <a:r>
              <a:rPr lang="en-US" altLang="ko-KR" dirty="0">
                <a:latin typeface="+mj-lt"/>
                <a:ea typeface="하나 L" panose="02020603020101020101" pitchFamily="18" charset="-127"/>
              </a:rPr>
              <a:t>we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 feel like </a:t>
            </a:r>
            <a:r>
              <a:rPr lang="en-US" altLang="ko-KR" dirty="0">
                <a:latin typeface="+mj-lt"/>
                <a:ea typeface="하나 L" panose="02020603020101020101" pitchFamily="18" charset="-127"/>
              </a:rPr>
              <a:t>we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 </a:t>
            </a:r>
            <a:r>
              <a:rPr lang="en-US" altLang="ko-KR" dirty="0">
                <a:latin typeface="+mj-lt"/>
                <a:ea typeface="하나 L" panose="02020603020101020101" pitchFamily="18" charset="-127"/>
              </a:rPr>
              <a:t>have an actual meeting</a:t>
            </a:r>
            <a:r>
              <a:rPr lang="ko-KR" altLang="en-US" dirty="0">
                <a:latin typeface="+mj-lt"/>
                <a:ea typeface="하나 L" panose="0202060302010102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51C59A6-4641-41B4-A4E7-88DFF172C817}"/>
              </a:ext>
            </a:extLst>
          </p:cNvPr>
          <p:cNvSpPr txBox="1"/>
          <p:nvPr/>
        </p:nvSpPr>
        <p:spPr>
          <a:xfrm>
            <a:off x="280245" y="3274712"/>
            <a:ext cx="328314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  <a:ea typeface="하나 L" panose="02020603020101020101" pitchFamily="18" charset="-127"/>
              </a:rPr>
              <a:t>Preparation time for actual meeting can be reduced.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7A2E94C-FEB0-496A-9D6F-18AA16440B0D}"/>
              </a:ext>
            </a:extLst>
          </p:cNvPr>
          <p:cNvSpPr txBox="1"/>
          <p:nvPr/>
        </p:nvSpPr>
        <p:spPr>
          <a:xfrm>
            <a:off x="6400198" y="2113491"/>
            <a:ext cx="110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rPr>
              <a:t>L</a:t>
            </a:r>
            <a:endParaRPr lang="ko-KR" altLang="en-US" sz="3600" b="1" dirty="0">
              <a:solidFill>
                <a:schemeClr val="bg1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02B81F-4F1F-47ED-AA3C-0E54A6A44FBC}"/>
              </a:ext>
            </a:extLst>
          </p:cNvPr>
          <p:cNvSpPr txBox="1"/>
          <p:nvPr/>
        </p:nvSpPr>
        <p:spPr>
          <a:xfrm>
            <a:off x="6233439" y="4165674"/>
            <a:ext cx="110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rPr>
              <a:t>D</a:t>
            </a:r>
            <a:endParaRPr lang="ko-KR" altLang="en-US" sz="3600" b="1" dirty="0">
              <a:solidFill>
                <a:schemeClr val="bg1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D1808A5-D71B-43E0-911C-82881C8571B1}"/>
              </a:ext>
            </a:extLst>
          </p:cNvPr>
          <p:cNvSpPr txBox="1"/>
          <p:nvPr/>
        </p:nvSpPr>
        <p:spPr>
          <a:xfrm>
            <a:off x="3924000" y="3242344"/>
            <a:ext cx="1107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rPr>
              <a:t>T</a:t>
            </a:r>
            <a:endParaRPr lang="ko-KR" altLang="en-US" sz="3600" b="1" dirty="0">
              <a:solidFill>
                <a:schemeClr val="bg1"/>
              </a:solidFill>
              <a:latin typeface="+mj-lt"/>
              <a:ea typeface="하나 L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78835" y="1572694"/>
            <a:ext cx="3937648" cy="3932615"/>
            <a:chOff x="3373710" y="1507850"/>
            <a:chExt cx="3937648" cy="3932615"/>
          </a:xfrm>
        </p:grpSpPr>
        <p:sp>
          <p:nvSpPr>
            <p:cNvPr id="8" name="막힌 원호[B] 7">
              <a:extLst>
                <a:ext uri="{FF2B5EF4-FFF2-40B4-BE49-F238E27FC236}">
                  <a16:creationId xmlns:a16="http://schemas.microsoft.com/office/drawing/2014/main" xmlns="" id="{8B7679BE-5193-5142-851D-D2585B7FD324}"/>
                </a:ext>
              </a:extLst>
            </p:cNvPr>
            <p:cNvSpPr/>
            <p:nvPr/>
          </p:nvSpPr>
          <p:spPr>
            <a:xfrm>
              <a:off x="3379188" y="1508962"/>
              <a:ext cx="3931503" cy="3931503"/>
            </a:xfrm>
            <a:prstGeom prst="blockArc">
              <a:avLst>
                <a:gd name="adj1" fmla="val 14740419"/>
                <a:gd name="adj2" fmla="val 0"/>
                <a:gd name="adj3" fmla="val 25000"/>
              </a:avLst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막힌 원호[B] 25">
              <a:extLst>
                <a:ext uri="{FF2B5EF4-FFF2-40B4-BE49-F238E27FC236}">
                  <a16:creationId xmlns:a16="http://schemas.microsoft.com/office/drawing/2014/main" xmlns="" id="{C2C373CC-993C-DF4B-B4AD-24C67E948CE3}"/>
                </a:ext>
              </a:extLst>
            </p:cNvPr>
            <p:cNvSpPr/>
            <p:nvPr/>
          </p:nvSpPr>
          <p:spPr>
            <a:xfrm rot="14474283">
              <a:off x="3373710" y="1507850"/>
              <a:ext cx="3931503" cy="3931503"/>
            </a:xfrm>
            <a:prstGeom prst="blockArc">
              <a:avLst>
                <a:gd name="adj1" fmla="val 14790716"/>
                <a:gd name="adj2" fmla="val 0"/>
                <a:gd name="adj3" fmla="val 25000"/>
              </a:avLst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막힌 원호[B] 27">
              <a:extLst>
                <a:ext uri="{FF2B5EF4-FFF2-40B4-BE49-F238E27FC236}">
                  <a16:creationId xmlns:a16="http://schemas.microsoft.com/office/drawing/2014/main" xmlns="" id="{F14EE0FF-3885-3046-957F-54ED6E05439F}"/>
                </a:ext>
              </a:extLst>
            </p:cNvPr>
            <p:cNvSpPr/>
            <p:nvPr/>
          </p:nvSpPr>
          <p:spPr>
            <a:xfrm rot="7406487">
              <a:off x="3379855" y="1508924"/>
              <a:ext cx="3931503" cy="3931503"/>
            </a:xfrm>
            <a:prstGeom prst="blockArc">
              <a:avLst>
                <a:gd name="adj1" fmla="val 14477097"/>
                <a:gd name="adj2" fmla="val 0"/>
                <a:gd name="adj3" fmla="val 25000"/>
              </a:avLst>
            </a:prstGeom>
            <a:solidFill>
              <a:srgbClr val="9D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A178DBCF-1D57-8D4A-AC16-1D267651CF27}"/>
                </a:ext>
              </a:extLst>
            </p:cNvPr>
            <p:cNvSpPr txBox="1"/>
            <p:nvPr/>
          </p:nvSpPr>
          <p:spPr>
            <a:xfrm>
              <a:off x="5969309" y="1820273"/>
              <a:ext cx="1107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600" b="1" dirty="0">
                  <a:solidFill>
                    <a:schemeClr val="bg1"/>
                  </a:solidFill>
                  <a:latin typeface="+mj-lt"/>
                  <a:ea typeface="하나 L" panose="02020603020101020101" pitchFamily="18" charset="-127"/>
                </a:rPr>
                <a:t>L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DCFF93C7-5623-6F43-9B98-CB049EF95BF2}"/>
                </a:ext>
              </a:extLst>
            </p:cNvPr>
            <p:cNvSpPr txBox="1"/>
            <p:nvPr/>
          </p:nvSpPr>
          <p:spPr>
            <a:xfrm>
              <a:off x="5711476" y="4261611"/>
              <a:ext cx="1107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600" b="1" dirty="0">
                  <a:solidFill>
                    <a:schemeClr val="bg1"/>
                  </a:solidFill>
                  <a:latin typeface="+mj-lt"/>
                  <a:ea typeface="하나 L" panose="02020603020101020101" pitchFamily="18" charset="-127"/>
                </a:rPr>
                <a:t>D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F4242C9-90AC-8841-9BC4-0CD73F0537D6}"/>
                </a:ext>
              </a:extLst>
            </p:cNvPr>
            <p:cNvSpPr txBox="1"/>
            <p:nvPr/>
          </p:nvSpPr>
          <p:spPr>
            <a:xfrm>
              <a:off x="3663275" y="2927316"/>
              <a:ext cx="1107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600" b="1" dirty="0">
                  <a:solidFill>
                    <a:schemeClr val="bg1"/>
                  </a:solidFill>
                  <a:latin typeface="+mj-lt"/>
                  <a:ea typeface="하나 L" panose="02020603020101020101" pitchFamily="18" charset="-127"/>
                </a:rPr>
                <a:t>T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ea typeface="하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29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1.5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Goals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02052" y="5048578"/>
            <a:ext cx="22205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+mj-lt"/>
                <a:ea typeface="하나 L" panose="02020603020101020101" pitchFamily="18" charset="-127"/>
              </a:rPr>
              <a:t>Offline meeting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87EC02AB-54BF-4FFC-BE67-A75E29D27F13}"/>
              </a:ext>
            </a:extLst>
          </p:cNvPr>
          <p:cNvSpPr/>
          <p:nvPr/>
        </p:nvSpPr>
        <p:spPr>
          <a:xfrm>
            <a:off x="4319989" y="5061817"/>
            <a:ext cx="2577843" cy="50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+mj-lt"/>
                <a:ea typeface="하나 L" panose="02020603020101020101" pitchFamily="18" charset="-127"/>
              </a:rPr>
              <a:t>2D Online meeting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E430294A-9193-4F52-ACBF-D649342C1F63}"/>
              </a:ext>
            </a:extLst>
          </p:cNvPr>
          <p:cNvGrpSpPr/>
          <p:nvPr/>
        </p:nvGrpSpPr>
        <p:grpSpPr>
          <a:xfrm>
            <a:off x="1664692" y="1694056"/>
            <a:ext cx="2895255" cy="2919071"/>
            <a:chOff x="1052285" y="2354035"/>
            <a:chExt cx="1981200" cy="1981200"/>
          </a:xfrm>
        </p:grpSpPr>
        <p:sp>
          <p:nvSpPr>
            <p:cNvPr id="29" name="눈물 방울 28">
              <a:extLst>
                <a:ext uri="{FF2B5EF4-FFF2-40B4-BE49-F238E27FC236}">
                  <a16:creationId xmlns:a16="http://schemas.microsoft.com/office/drawing/2014/main" xmlns="" id="{A8567FD9-F224-4BE1-8427-BD74DD2A129A}"/>
                </a:ext>
              </a:extLst>
            </p:cNvPr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/>
            </a:prstGeom>
            <a:solidFill>
              <a:schemeClr val="bg1">
                <a:lumMod val="85000"/>
              </a:schemeClr>
            </a:solidFill>
            <a:ln w="133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27FAF7FD-D9EA-468B-B83F-1D68F96664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0885" y="2462324"/>
              <a:ext cx="1764000" cy="1764000"/>
            </a:xfrm>
            <a:prstGeom prst="ellipse">
              <a:avLst/>
            </a:prstGeom>
            <a:blipFill>
              <a:blip r:embed="rId2"/>
              <a:stretch>
                <a:fillRect l="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09EEB69-4F52-4053-A835-4A398C72AC54}"/>
              </a:ext>
            </a:extLst>
          </p:cNvPr>
          <p:cNvGrpSpPr/>
          <p:nvPr/>
        </p:nvGrpSpPr>
        <p:grpSpPr>
          <a:xfrm>
            <a:off x="4170706" y="1673829"/>
            <a:ext cx="2895255" cy="2919071"/>
            <a:chOff x="1052285" y="2354035"/>
            <a:chExt cx="1981200" cy="1981200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xmlns="" id="{BCF70CDC-1D21-4A30-8710-F87431A73129}"/>
                </a:ext>
              </a:extLst>
            </p:cNvPr>
            <p:cNvSpPr/>
            <p:nvPr/>
          </p:nvSpPr>
          <p:spPr>
            <a:xfrm rot="2700000">
              <a:off x="1052285" y="2354035"/>
              <a:ext cx="1981200" cy="1981200"/>
            </a:xfrm>
            <a:prstGeom prst="teardrop">
              <a:avLst/>
            </a:prstGeom>
            <a:solidFill>
              <a:srgbClr val="8497B0"/>
            </a:solidFill>
            <a:ln w="133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8D78F4D7-A964-4788-B018-86681E0294D1}"/>
                </a:ext>
              </a:extLst>
            </p:cNvPr>
            <p:cNvSpPr/>
            <p:nvPr/>
          </p:nvSpPr>
          <p:spPr>
            <a:xfrm>
              <a:off x="1160884" y="2462323"/>
              <a:ext cx="1764000" cy="1764000"/>
            </a:xfrm>
            <a:prstGeom prst="ellipse">
              <a:avLst/>
            </a:prstGeom>
            <a:blipFill>
              <a:blip r:embed="rId3"/>
              <a:stretch>
                <a:fillRect l="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4C0398A9-27A1-4FF7-A4CD-8470BD0E6AE0}"/>
              </a:ext>
            </a:extLst>
          </p:cNvPr>
          <p:cNvGrpSpPr/>
          <p:nvPr/>
        </p:nvGrpSpPr>
        <p:grpSpPr>
          <a:xfrm>
            <a:off x="6578252" y="1693597"/>
            <a:ext cx="2895255" cy="2919071"/>
            <a:chOff x="1014645" y="2298777"/>
            <a:chExt cx="1981200" cy="1981200"/>
          </a:xfrm>
        </p:grpSpPr>
        <p:sp>
          <p:nvSpPr>
            <p:cNvPr id="39" name="눈물 방울 38">
              <a:extLst>
                <a:ext uri="{FF2B5EF4-FFF2-40B4-BE49-F238E27FC236}">
                  <a16:creationId xmlns:a16="http://schemas.microsoft.com/office/drawing/2014/main" xmlns="" id="{256B7F7D-8E78-4D89-BE00-5AAB487A0D2E}"/>
                </a:ext>
              </a:extLst>
            </p:cNvPr>
            <p:cNvSpPr/>
            <p:nvPr/>
          </p:nvSpPr>
          <p:spPr>
            <a:xfrm rot="2700000">
              <a:off x="1014645" y="2298777"/>
              <a:ext cx="1981200" cy="1981200"/>
            </a:xfrm>
            <a:prstGeom prst="teardrop">
              <a:avLst/>
            </a:prstGeom>
            <a:solidFill>
              <a:srgbClr val="18C1D4"/>
            </a:solidFill>
            <a:ln w="133350">
              <a:solidFill>
                <a:srgbClr val="18C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34DD8D89-4FA9-4F3F-9BC9-5A8DC4269D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615" y="2366017"/>
              <a:ext cx="1819260" cy="1819260"/>
            </a:xfrm>
            <a:prstGeom prst="ellipse">
              <a:avLst/>
            </a:prstGeom>
            <a:blipFill>
              <a:blip r:embed="rId4"/>
              <a:stretch>
                <a:fillRect l="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C02E08C-0715-455A-A197-203DB5329E1C}"/>
              </a:ext>
            </a:extLst>
          </p:cNvPr>
          <p:cNvSpPr/>
          <p:nvPr/>
        </p:nvSpPr>
        <p:spPr>
          <a:xfrm>
            <a:off x="6895661" y="5061817"/>
            <a:ext cx="25778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18C1D4"/>
                </a:solidFill>
                <a:latin typeface="+mj-lt"/>
                <a:ea typeface="하나 L" panose="02020603020101020101" pitchFamily="18" charset="-127"/>
              </a:rPr>
              <a:t>3D Online meeting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2063D7-6053-F84A-9103-7040134FA926}"/>
              </a:ext>
            </a:extLst>
          </p:cNvPr>
          <p:cNvSpPr txBox="1"/>
          <p:nvPr/>
        </p:nvSpPr>
        <p:spPr>
          <a:xfrm>
            <a:off x="100137" y="5780311"/>
            <a:ext cx="7407619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Source: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https://</a:t>
            </a:r>
            <a:r>
              <a:rPr kumimoji="1" lang="en-US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ohou.se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/cards/1963700?affect_type=</a:t>
            </a:r>
            <a:r>
              <a:rPr kumimoji="1" lang="en-US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CardSearch&amp;affect_id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=0&amp;query=%EB%AF%B8%ED%8C%85%EB%A3%B8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https://</a:t>
            </a:r>
            <a:r>
              <a:rPr kumimoji="1" lang="en-US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play.google.com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/store/apps/</a:t>
            </a:r>
            <a:r>
              <a:rPr kumimoji="1" lang="en-US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details?id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=</a:t>
            </a:r>
            <a:r>
              <a:rPr kumimoji="1" lang="en-US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us.zoom.videomeetings&amp;hl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=</a:t>
            </a:r>
            <a:r>
              <a:rPr kumimoji="1" lang="en-US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en_US&amp;gl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=US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https://</a:t>
            </a:r>
            <a:r>
              <a:rPr kumimoji="1" lang="en-US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www.hellot.net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/mobile/</a:t>
            </a:r>
            <a:r>
              <a:rPr kumimoji="1" lang="en-US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article.html?no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=60522</a:t>
            </a:r>
            <a:endParaRPr kumimoji="1" lang="x-none" altLang="en-US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112319" y="4682490"/>
            <a:ext cx="0" cy="36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608911" y="4682490"/>
            <a:ext cx="0" cy="360000"/>
          </a:xfrm>
          <a:prstGeom prst="line">
            <a:avLst/>
          </a:prstGeom>
          <a:ln w="9525">
            <a:solidFill>
              <a:srgbClr val="8497B0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8025879" y="4741145"/>
            <a:ext cx="0" cy="360000"/>
          </a:xfrm>
          <a:prstGeom prst="line">
            <a:avLst/>
          </a:prstGeom>
          <a:ln w="9525">
            <a:solidFill>
              <a:srgbClr val="18C1D4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1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1.5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Goals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pic>
        <p:nvPicPr>
          <p:cNvPr id="18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D11E1C6-22AB-4C9E-AC7A-E61EDD0E9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54" y="2118980"/>
            <a:ext cx="5328743" cy="2497849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81C3CAA-5CB9-4741-B3B2-6F8BD3436A64}"/>
              </a:ext>
            </a:extLst>
          </p:cNvPr>
          <p:cNvSpPr txBox="1"/>
          <p:nvPr/>
        </p:nvSpPr>
        <p:spPr>
          <a:xfrm>
            <a:off x="6080267" y="2906239"/>
            <a:ext cx="4913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>
                <a:latin typeface="+mj-lt"/>
                <a:ea typeface="하나 L" panose="02020603020101020101" pitchFamily="18" charset="-127"/>
              </a:rPr>
              <a:t>Anyone can make their meeting room.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>
                <a:latin typeface="+mj-lt"/>
                <a:ea typeface="하나 L" panose="02020603020101020101" pitchFamily="18" charset="-127"/>
              </a:rPr>
              <a:t>Anyone can communicate online smoothly.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D574660-4EAD-4518-B6A6-5CB4A46C7083}"/>
              </a:ext>
            </a:extLst>
          </p:cNvPr>
          <p:cNvSpPr txBox="1"/>
          <p:nvPr/>
        </p:nvSpPr>
        <p:spPr>
          <a:xfrm>
            <a:off x="645555" y="5352113"/>
            <a:ext cx="5069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metaverse</a:t>
            </a:r>
            <a:r>
              <a:rPr lang="en-US" altLang="ko-KR" sz="2800" b="1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 meeting room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5706FE6-59B2-8A41-B2BC-FC0C830806DF}"/>
              </a:ext>
            </a:extLst>
          </p:cNvPr>
          <p:cNvSpPr txBox="1"/>
          <p:nvPr/>
        </p:nvSpPr>
        <p:spPr>
          <a:xfrm>
            <a:off x="515953" y="4616829"/>
            <a:ext cx="5199137" cy="2934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Source: </a:t>
            </a:r>
            <a:r>
              <a:rPr kumimoji="1" lang="en-US" altLang="x-none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https://</a:t>
            </a:r>
            <a:r>
              <a:rPr kumimoji="1" lang="en-US" altLang="x-none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mobile.newsis.com</a:t>
            </a:r>
            <a:r>
              <a:rPr kumimoji="1" lang="en-US" altLang="x-none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</a:t>
            </a:r>
            <a:r>
              <a:rPr kumimoji="1" lang="en-US" altLang="x-none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view.html?ar_id</a:t>
            </a:r>
            <a:r>
              <a:rPr kumimoji="1" lang="en-US" altLang="x-none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=NISX20210804_0001537111#_enliple</a:t>
            </a:r>
            <a:endParaRPr kumimoji="1" lang="x-none" altLang="en-US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806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1.6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Evaluation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xmlns="" id="{BBC9BE4D-ADDE-4FCA-9CF9-E7C395190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872083"/>
              </p:ext>
            </p:extLst>
          </p:nvPr>
        </p:nvGraphicFramePr>
        <p:xfrm>
          <a:off x="280245" y="1426322"/>
          <a:ext cx="11135362" cy="4763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0766">
                  <a:extLst>
                    <a:ext uri="{9D8B030D-6E8A-4147-A177-3AD203B41FA5}">
                      <a16:colId xmlns:a16="http://schemas.microsoft.com/office/drawing/2014/main" xmlns="" val="3497349942"/>
                    </a:ext>
                  </a:extLst>
                </a:gridCol>
                <a:gridCol w="5295325">
                  <a:extLst>
                    <a:ext uri="{9D8B030D-6E8A-4147-A177-3AD203B41FA5}">
                      <a16:colId xmlns:a16="http://schemas.microsoft.com/office/drawing/2014/main" xmlns="" val="2710736813"/>
                    </a:ext>
                  </a:extLst>
                </a:gridCol>
                <a:gridCol w="820893">
                  <a:extLst>
                    <a:ext uri="{9D8B030D-6E8A-4147-A177-3AD203B41FA5}">
                      <a16:colId xmlns:a16="http://schemas.microsoft.com/office/drawing/2014/main" xmlns="" val="1153213001"/>
                    </a:ext>
                  </a:extLst>
                </a:gridCol>
                <a:gridCol w="848299">
                  <a:extLst>
                    <a:ext uri="{9D8B030D-6E8A-4147-A177-3AD203B41FA5}">
                      <a16:colId xmlns:a16="http://schemas.microsoft.com/office/drawing/2014/main" xmlns="" val="2418039836"/>
                    </a:ext>
                  </a:extLst>
                </a:gridCol>
                <a:gridCol w="782197">
                  <a:extLst>
                    <a:ext uri="{9D8B030D-6E8A-4147-A177-3AD203B41FA5}">
                      <a16:colId xmlns:a16="http://schemas.microsoft.com/office/drawing/2014/main" xmlns="" val="1078582659"/>
                    </a:ext>
                  </a:extLst>
                </a:gridCol>
                <a:gridCol w="883482">
                  <a:extLst>
                    <a:ext uri="{9D8B030D-6E8A-4147-A177-3AD203B41FA5}">
                      <a16:colId xmlns:a16="http://schemas.microsoft.com/office/drawing/2014/main" xmlns="" val="39466956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402484212"/>
                    </a:ext>
                  </a:extLst>
                </a:gridCol>
              </a:tblGrid>
              <a:tr h="422712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lt"/>
                          <a:ea typeface="하나 L" panose="02020603020101020101" pitchFamily="18" charset="-127"/>
                        </a:rPr>
                        <a:t>Evaluation</a:t>
                      </a:r>
                      <a:endParaRPr lang="ko-KR" altLang="en-US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Score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9446197"/>
                  </a:ext>
                </a:extLst>
              </a:tr>
              <a:tr h="42271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4703732"/>
                  </a:ext>
                </a:extLst>
              </a:tr>
              <a:tr h="4227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F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unctionality 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Can users communicate well?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751014"/>
                  </a:ext>
                </a:extLst>
              </a:tr>
              <a:tr h="4227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Does it reflect users’ movement well?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9224111"/>
                  </a:ext>
                </a:extLst>
              </a:tr>
              <a:tr h="42271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R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eliability 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Can users access the meeting room where they want to enter well?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210484"/>
                  </a:ext>
                </a:extLst>
              </a:tr>
              <a:tr h="4227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Can users use the meeting room when there is some empty room?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6338001"/>
                  </a:ext>
                </a:extLst>
              </a:tr>
              <a:tr h="4227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Does it prevent unwanted people from entering the meeting room?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8590568"/>
                  </a:ext>
                </a:extLst>
              </a:tr>
              <a:tr h="422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E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fficiency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lt"/>
                          <a:ea typeface="하나 L" panose="02020603020101020101" pitchFamily="18" charset="-127"/>
                        </a:rPr>
                        <a:t>Can users communicate efficiently?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1836998"/>
                  </a:ext>
                </a:extLst>
              </a:tr>
              <a:tr h="729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A</a:t>
                      </a:r>
                      <a:r>
                        <a:rPr lang="en-US" altLang="ko-KR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cceptancy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하나 L" panose="02020603020101020101" pitchFamily="18" charset="-127"/>
                          <a:cs typeface="+mn-cs"/>
                        </a:rPr>
                        <a:t>Can users understand how to use the service?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lt"/>
                        <a:ea typeface="하나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338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12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2C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4440354" y="2845952"/>
            <a:ext cx="469230" cy="219828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442CA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0" y="3323450"/>
            <a:ext cx="82312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3907674" y="2426730"/>
            <a:ext cx="561943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prstClr val="white"/>
                </a:solidFill>
              </a:rPr>
              <a:t>2 Features</a:t>
            </a:r>
            <a:endParaRPr lang="en-US" altLang="ko-KR" sz="4000" b="1" i="1" kern="0" dirty="0">
              <a:solidFill>
                <a:prstClr val="white"/>
              </a:solidFill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7669145" y="3467341"/>
            <a:ext cx="473714" cy="221929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 dirty="0">
              <a:solidFill>
                <a:prstClr val="black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5239" y="380357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Main Features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Additional Features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2.1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Main Features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26" name="Picture 2" descr="Conference Room Microphone Images, Stock Photos &amp;amp; Vectors | Shutterstock">
            <a:extLst>
              <a:ext uri="{FF2B5EF4-FFF2-40B4-BE49-F238E27FC236}">
                <a16:creationId xmlns:a16="http://schemas.microsoft.com/office/drawing/2014/main" xmlns="" id="{62FBDFD0-A229-40EF-B2E9-20A55EBA4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10838"/>
          <a:stretch/>
        </p:blipFill>
        <p:spPr bwMode="auto">
          <a:xfrm>
            <a:off x="171605" y="2541287"/>
            <a:ext cx="3825552" cy="303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20E7EF18-6FD5-4970-A988-AF16BBDAF099}"/>
              </a:ext>
            </a:extLst>
          </p:cNvPr>
          <p:cNvSpPr/>
          <p:nvPr/>
        </p:nvSpPr>
        <p:spPr>
          <a:xfrm rot="16200000" flipH="1" flipV="1">
            <a:off x="3263264" y="1447798"/>
            <a:ext cx="46800" cy="1743338"/>
          </a:xfrm>
          <a:prstGeom prst="roundRect">
            <a:avLst>
              <a:gd name="adj" fmla="val 50000"/>
            </a:avLst>
          </a:prstGeom>
          <a:solidFill>
            <a:srgbClr val="44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350B683-98C9-47FA-989C-265F99CDE959}"/>
              </a:ext>
            </a:extLst>
          </p:cNvPr>
          <p:cNvSpPr/>
          <p:nvPr/>
        </p:nvSpPr>
        <p:spPr>
          <a:xfrm>
            <a:off x="4158334" y="1932956"/>
            <a:ext cx="640000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1. Black Board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 -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2D Blackboard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is available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to everyone in the meeting.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 - It increases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the visibility to help communication.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  - By using the pen objects, the user can draw on it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8DC992C-C81E-46FB-9F8B-81D6E5489679}"/>
              </a:ext>
            </a:extLst>
          </p:cNvPr>
          <p:cNvSpPr/>
          <p:nvPr/>
        </p:nvSpPr>
        <p:spPr>
          <a:xfrm>
            <a:off x="4158334" y="3821647"/>
            <a:ext cx="770854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Projector </a:t>
            </a: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Screen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- Users can share their documents (such as </a:t>
            </a:r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pdfs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with other team members on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it.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It includes the function of a black board and can be implemented as a single object.</a:t>
            </a:r>
            <a:r>
              <a:rPr lang="en-US" altLang="ko-KR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xmlns="" id="{92A0E7C6-FD67-4895-979D-B5C40C427FA6}"/>
              </a:ext>
            </a:extLst>
          </p:cNvPr>
          <p:cNvSpPr/>
          <p:nvPr/>
        </p:nvSpPr>
        <p:spPr>
          <a:xfrm rot="16200000" flipH="1">
            <a:off x="1825628" y="2884949"/>
            <a:ext cx="1224458" cy="45719"/>
          </a:xfrm>
          <a:prstGeom prst="roundRect">
            <a:avLst>
              <a:gd name="adj" fmla="val 50000"/>
            </a:avLst>
          </a:prstGeom>
          <a:solidFill>
            <a:srgbClr val="44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5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2.1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Main Features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26" name="Picture 2" descr="Conference Room Microphone Images, Stock Photos &amp;amp; Vectors | Shutterstock">
            <a:extLst>
              <a:ext uri="{FF2B5EF4-FFF2-40B4-BE49-F238E27FC236}">
                <a16:creationId xmlns:a16="http://schemas.microsoft.com/office/drawing/2014/main" xmlns="" id="{62FBDFD0-A229-40EF-B2E9-20A55EBA4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10838"/>
          <a:stretch/>
        </p:blipFill>
        <p:spPr bwMode="auto">
          <a:xfrm>
            <a:off x="171605" y="2541287"/>
            <a:ext cx="3825552" cy="303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29675415-3FAA-4B0A-BAD4-65C78884079C}"/>
              </a:ext>
            </a:extLst>
          </p:cNvPr>
          <p:cNvSpPr/>
          <p:nvPr/>
        </p:nvSpPr>
        <p:spPr>
          <a:xfrm rot="16200000" flipV="1">
            <a:off x="2965824" y="3178727"/>
            <a:ext cx="45719" cy="2339302"/>
          </a:xfrm>
          <a:prstGeom prst="roundRect">
            <a:avLst>
              <a:gd name="adj" fmla="val 50000"/>
            </a:avLst>
          </a:prstGeom>
          <a:solidFill>
            <a:srgbClr val="44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27C6BC3-3DB4-4333-99EA-2DB69C38BC11}"/>
              </a:ext>
            </a:extLst>
          </p:cNvPr>
          <p:cNvSpPr/>
          <p:nvPr/>
        </p:nvSpPr>
        <p:spPr>
          <a:xfrm>
            <a:off x="4158337" y="1931320"/>
            <a:ext cx="7363099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Calendar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- In some cases, such as a project with a deadline or scheduling next meeting,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a calendar is needed.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- To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provide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convenience,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 simple calendar will be placed inside the meeting room.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DF14369-733E-4BCA-A647-3637DFF7DE4B}"/>
              </a:ext>
            </a:extLst>
          </p:cNvPr>
          <p:cNvSpPr/>
          <p:nvPr/>
        </p:nvSpPr>
        <p:spPr>
          <a:xfrm>
            <a:off x="4158334" y="3941893"/>
            <a:ext cx="79598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Vo</a:t>
            </a:r>
            <a:r>
              <a:rPr lang="en-US" altLang="ko-KR" sz="2800" b="1" dirty="0">
                <a:solidFill>
                  <a:srgbClr val="404040"/>
                </a:solidFill>
              </a:rPr>
              <a:t>ic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 </a:t>
            </a: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Chat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- The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VRChat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basically provides voice chatting. It allows you to speak whenever you want.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- However, in the VR(or online) meeting room, sometimes hosts should be able to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mute others to concentrate on one’s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utterance.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- We will give the mute control to the host to make sure the meeting goes on smoothly.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92A0E7C6-FD67-4895-979D-B5C40C427FA6}"/>
              </a:ext>
            </a:extLst>
          </p:cNvPr>
          <p:cNvSpPr/>
          <p:nvPr/>
        </p:nvSpPr>
        <p:spPr>
          <a:xfrm rot="16200000" flipH="1">
            <a:off x="1391892" y="2730891"/>
            <a:ext cx="900000" cy="45727"/>
          </a:xfrm>
          <a:prstGeom prst="roundRect">
            <a:avLst>
              <a:gd name="adj" fmla="val 50000"/>
            </a:avLst>
          </a:prstGeom>
          <a:solidFill>
            <a:srgbClr val="44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ABD0D1C1-D617-4A39-8D98-A1052467E1D0}"/>
              </a:ext>
            </a:extLst>
          </p:cNvPr>
          <p:cNvSpPr/>
          <p:nvPr/>
        </p:nvSpPr>
        <p:spPr>
          <a:xfrm rot="16200000" flipH="1" flipV="1">
            <a:off x="2965823" y="1156964"/>
            <a:ext cx="45719" cy="2339302"/>
          </a:xfrm>
          <a:prstGeom prst="roundRect">
            <a:avLst>
              <a:gd name="adj" fmla="val 50000"/>
            </a:avLst>
          </a:prstGeom>
          <a:solidFill>
            <a:srgbClr val="44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CF483BE-6BA4-4C9C-8842-CA648A9672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17" y="3941893"/>
            <a:ext cx="579573" cy="579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54245" cy="6661654"/>
            <a:chOff x="0" y="206375"/>
            <a:chExt cx="11754245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Features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Additional Features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B9F82A85-DDE3-410B-8120-395233E2494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5231" r="32322" b="4184"/>
          <a:stretch/>
        </p:blipFill>
        <p:spPr bwMode="auto">
          <a:xfrm>
            <a:off x="1036028" y="839274"/>
            <a:ext cx="3543097" cy="3156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520805B-3D4A-4ACE-B6C8-40680A97DED8}"/>
              </a:ext>
            </a:extLst>
          </p:cNvPr>
          <p:cNvSpPr/>
          <p:nvPr/>
        </p:nvSpPr>
        <p:spPr>
          <a:xfrm>
            <a:off x="5085300" y="1577873"/>
            <a:ext cx="552540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Avatar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When you enter the room, some avatars that are suitable for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meeting will be provided.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If you don't like our avatars, you can use your own avatar.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82734368-88C7-47BA-BAF4-6029DC786C15}"/>
              </a:ext>
            </a:extLst>
          </p:cNvPr>
          <p:cNvPicPr/>
          <p:nvPr/>
        </p:nvPicPr>
        <p:blipFill rotWithShape="1">
          <a:blip r:embed="rId3"/>
          <a:srcRect r="3744" b="9238"/>
          <a:stretch/>
        </p:blipFill>
        <p:spPr bwMode="auto">
          <a:xfrm>
            <a:off x="6508166" y="3842733"/>
            <a:ext cx="4931093" cy="2615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1758E9EA-95F2-4F95-B543-98D46EE686C5}"/>
              </a:ext>
            </a:extLst>
          </p:cNvPr>
          <p:cNvSpPr/>
          <p:nvPr/>
        </p:nvSpPr>
        <p:spPr>
          <a:xfrm>
            <a:off x="1438660" y="4225007"/>
            <a:ext cx="49706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Third </a:t>
            </a: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Person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</a:t>
            </a: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iew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By default, </a:t>
            </a:r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VRChat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is fixed as a first-person view.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Desktop users might feel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uncomfortable with this setting.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We’ll add a third-person perspective so that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each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person can freely change their perspective.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D7F4052-0306-4055-B5B6-A65483CA4FF8}"/>
              </a:ext>
            </a:extLst>
          </p:cNvPr>
          <p:cNvSpPr/>
          <p:nvPr/>
        </p:nvSpPr>
        <p:spPr>
          <a:xfrm>
            <a:off x="11437620" y="501515"/>
            <a:ext cx="338850" cy="294635"/>
          </a:xfrm>
          <a:prstGeom prst="rect">
            <a:avLst/>
          </a:prstGeom>
          <a:solidFill>
            <a:srgbClr val="18C1D4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2.2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7FC860-BC12-47EB-AC09-6522A401A939}"/>
              </a:ext>
            </a:extLst>
          </p:cNvPr>
          <p:cNvSpPr txBox="1"/>
          <p:nvPr/>
        </p:nvSpPr>
        <p:spPr>
          <a:xfrm>
            <a:off x="6508166" y="6452207"/>
            <a:ext cx="38458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https://twitter.com/nano082l/status/1188383261904424960</a:t>
            </a:r>
          </a:p>
        </p:txBody>
      </p:sp>
    </p:spTree>
    <p:extLst>
      <p:ext uri="{BB962C8B-B14F-4D97-AF65-F5344CB8AC3E}">
        <p14:creationId xmlns:p14="http://schemas.microsoft.com/office/powerpoint/2010/main" val="67446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2C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4449334" y="2850158"/>
            <a:ext cx="460250" cy="215621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442CA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solidFill>
                <a:prstClr val="black"/>
              </a:solidFill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0" y="3323450"/>
            <a:ext cx="82312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3907674" y="2426730"/>
            <a:ext cx="561943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prstClr val="white"/>
                </a:solidFill>
              </a:rPr>
              <a:t>3 Development</a:t>
            </a:r>
            <a:endParaRPr lang="en-US" altLang="ko-KR" sz="4000" b="1" i="1" kern="0" dirty="0">
              <a:solidFill>
                <a:prstClr val="white"/>
              </a:solidFill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7669145" y="3467341"/>
            <a:ext cx="473714" cy="221929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 dirty="0">
              <a:solidFill>
                <a:prstClr val="black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5239" y="380357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Tools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Role Distribution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Schedule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Tools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AB751F4-1A86-C045-99A9-00CCCCB85B16}"/>
              </a:ext>
            </a:extLst>
          </p:cNvPr>
          <p:cNvSpPr/>
          <p:nvPr/>
        </p:nvSpPr>
        <p:spPr>
          <a:xfrm>
            <a:off x="1148634" y="3448788"/>
            <a:ext cx="6672201" cy="111077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8ED9AF8-5929-4D47-955B-3CDFB51EC7A7}"/>
              </a:ext>
            </a:extLst>
          </p:cNvPr>
          <p:cNvSpPr/>
          <p:nvPr/>
        </p:nvSpPr>
        <p:spPr>
          <a:xfrm>
            <a:off x="1137518" y="4930924"/>
            <a:ext cx="6175979" cy="111077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A57D8E-F2BF-7A41-976C-1347B2B8FC64}"/>
              </a:ext>
            </a:extLst>
          </p:cNvPr>
          <p:cNvSpPr txBox="1"/>
          <p:nvPr/>
        </p:nvSpPr>
        <p:spPr>
          <a:xfrm>
            <a:off x="684845" y="2299110"/>
            <a:ext cx="5985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 dirty="0" smtClean="0"/>
              <a:t>Platform: </a:t>
            </a:r>
            <a:r>
              <a:rPr kumimoji="1" lang="en-US" altLang="x-none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VRChat</a:t>
            </a:r>
            <a:endParaRPr kumimoji="1" lang="x-none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27AF435-47A2-1E40-B13F-46CB11FC05C3}"/>
              </a:ext>
            </a:extLst>
          </p:cNvPr>
          <p:cNvSpPr txBox="1"/>
          <p:nvPr/>
        </p:nvSpPr>
        <p:spPr>
          <a:xfrm>
            <a:off x="684845" y="4423954"/>
            <a:ext cx="628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2000" b="1" dirty="0"/>
              <a:t>Develop </a:t>
            </a:r>
            <a:r>
              <a:rPr kumimoji="1" lang="en-US" altLang="x-none" sz="2000" b="1" dirty="0" smtClean="0"/>
              <a:t>Environment</a:t>
            </a:r>
            <a:r>
              <a:rPr kumimoji="1" lang="en-US" altLang="x-none" sz="2400" b="1" dirty="0" smtClean="0"/>
              <a:t>: </a:t>
            </a:r>
            <a:r>
              <a:rPr lang="en-US" altLang="x-non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 </a:t>
            </a:r>
            <a:r>
              <a:rPr lang="en-US" altLang="x-none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2019.4.30f1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BE909C9C-31AD-7E48-92A2-ED23273C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89" y="1611097"/>
            <a:ext cx="3931806" cy="18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1D47892-58A5-0E45-A249-55CF69591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89" y="3910640"/>
            <a:ext cx="1857626" cy="18576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1C2C3C67-8AC7-5745-864F-1897CDC8A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957" y="3910640"/>
            <a:ext cx="1834138" cy="183413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0" y="405793"/>
            <a:ext cx="11754245" cy="6462236"/>
            <a:chOff x="0" y="405793"/>
            <a:chExt cx="11754245" cy="6462236"/>
          </a:xfrm>
        </p:grpSpPr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0" y="206375"/>
            <a:ext cx="11754245" cy="6661654"/>
            <a:chOff x="0" y="206375"/>
            <a:chExt cx="11754245" cy="6661654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Development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D7F4052-0306-4055-B5B6-A65483CA4FF8}"/>
              </a:ext>
            </a:extLst>
          </p:cNvPr>
          <p:cNvSpPr/>
          <p:nvPr/>
        </p:nvSpPr>
        <p:spPr>
          <a:xfrm>
            <a:off x="11437620" y="501515"/>
            <a:ext cx="338850" cy="294635"/>
          </a:xfrm>
          <a:prstGeom prst="rect">
            <a:avLst/>
          </a:prstGeom>
          <a:solidFill>
            <a:srgbClr val="18C1D4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3.1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C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연결선 55"/>
          <p:cNvCxnSpPr>
            <a:cxnSpLocks/>
          </p:cNvCxnSpPr>
          <p:nvPr/>
        </p:nvCxnSpPr>
        <p:spPr>
          <a:xfrm>
            <a:off x="0" y="3323450"/>
            <a:ext cx="82312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7669145" y="3467341"/>
            <a:ext cx="473714" cy="221929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 dirty="0">
              <a:solidFill>
                <a:prstClr val="black"/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3907674" y="2426730"/>
            <a:ext cx="561943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prstClr val="white"/>
                </a:solidFill>
              </a:rPr>
              <a:t>Contents</a:t>
            </a:r>
            <a:endParaRPr lang="en-US" altLang="ko-KR" sz="4000" b="1" i="1" kern="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5239" y="380357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1 Overview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2 Features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3 Development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Development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3.2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Role Distribution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49DEF39-67CE-B646-B466-99871CA7273B}"/>
              </a:ext>
            </a:extLst>
          </p:cNvPr>
          <p:cNvSpPr txBox="1"/>
          <p:nvPr/>
        </p:nvSpPr>
        <p:spPr>
          <a:xfrm>
            <a:off x="434247" y="1821254"/>
            <a:ext cx="6701552" cy="103048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933450"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/>
              <a:t>UI/UX </a:t>
            </a:r>
            <a:r>
              <a:rPr lang="en-US" sz="2000" b="1" kern="1200" dirty="0"/>
              <a:t>Designer(2D</a:t>
            </a:r>
            <a:r>
              <a:rPr lang="en-US" sz="2000" b="1" kern="1200" dirty="0" smtClean="0"/>
              <a:t>): </a:t>
            </a:r>
            <a:r>
              <a:rPr lang="en" altLang="ko-KR" sz="2000" b="1" dirty="0"/>
              <a:t>Kim Jinwoong</a:t>
            </a:r>
          </a:p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</a:t>
            </a:r>
            <a:r>
              <a:rPr lang="en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esigns user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interfaces and experiences that users can see at a glance</a:t>
            </a:r>
            <a:r>
              <a:rPr lang="en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" altLang="ko-KR" sz="2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85A481E-DBEF-6D4D-B63F-6524180C38E0}"/>
              </a:ext>
            </a:extLst>
          </p:cNvPr>
          <p:cNvSpPr txBox="1"/>
          <p:nvPr/>
        </p:nvSpPr>
        <p:spPr>
          <a:xfrm>
            <a:off x="434247" y="3249611"/>
            <a:ext cx="7744224" cy="11107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933450"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Modeling(3D</a:t>
            </a:r>
            <a:r>
              <a:rPr lang="en-US" sz="2000" b="1" kern="1200" dirty="0" smtClean="0"/>
              <a:t>): </a:t>
            </a:r>
            <a:r>
              <a:rPr lang="en" altLang="ko-KR" sz="2000" b="1" dirty="0"/>
              <a:t>Lee </a:t>
            </a:r>
            <a:r>
              <a:rPr lang="en" altLang="ko-KR" sz="2000" b="1" dirty="0" err="1"/>
              <a:t>Hyewon</a:t>
            </a:r>
            <a:r>
              <a:rPr lang="en-US" sz="2000" b="1" kern="1200" dirty="0"/>
              <a:t>,</a:t>
            </a:r>
            <a:r>
              <a:rPr lang="ko-KR" sz="2000" b="1" kern="1200" dirty="0"/>
              <a:t> </a:t>
            </a:r>
            <a:r>
              <a:rPr lang="en" altLang="ko-KR" sz="2000" b="1" dirty="0"/>
              <a:t>Hong </a:t>
            </a:r>
            <a:r>
              <a:rPr lang="en" altLang="ko-KR" sz="2000" b="1" dirty="0" err="1"/>
              <a:t>Seongjun</a:t>
            </a:r>
            <a:r>
              <a:rPr lang="en" altLang="ko-KR" sz="2000" b="1" dirty="0"/>
              <a:t> </a:t>
            </a:r>
          </a:p>
          <a:p>
            <a:pPr defTabSz="933450">
              <a:lnSpc>
                <a:spcPct val="150000"/>
              </a:lnSpc>
              <a:spcBef>
                <a:spcPct val="0"/>
              </a:spcBef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models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 3D meeting room world and avatars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" altLang="ko-KR" sz="2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260527A-F31E-DC4F-A387-3207CBC62FF7}"/>
              </a:ext>
            </a:extLst>
          </p:cNvPr>
          <p:cNvSpPr txBox="1"/>
          <p:nvPr/>
        </p:nvSpPr>
        <p:spPr>
          <a:xfrm>
            <a:off x="434247" y="4523447"/>
            <a:ext cx="8367535" cy="13059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933450"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/>
              <a:t>Developer: </a:t>
            </a:r>
            <a:r>
              <a:rPr lang="en" altLang="ko-KR" sz="2000" b="1" dirty="0"/>
              <a:t>Kim Hongb</a:t>
            </a:r>
            <a:r>
              <a:rPr lang="en-US" altLang="ko-KR" sz="2000" b="1" dirty="0" err="1"/>
              <a:t>een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" altLang="ko-KR" sz="2000" b="1" dirty="0"/>
              <a:t>Lee Ji</a:t>
            </a:r>
            <a:r>
              <a:rPr lang="en-US" altLang="ko-KR" sz="2000" b="1" dirty="0"/>
              <a:t>woo</a:t>
            </a:r>
            <a:r>
              <a:rPr lang="en" altLang="ko-KR" sz="2000" b="1" dirty="0"/>
              <a:t>, Kim Minhee, Seo </a:t>
            </a:r>
            <a:r>
              <a:rPr lang="en" altLang="ko-KR" sz="2000" b="1" dirty="0" smtClean="0"/>
              <a:t>Chaeyeon</a:t>
            </a:r>
            <a:endParaRPr lang="en" altLang="ko-KR" sz="2000" b="1" dirty="0"/>
          </a:p>
          <a:p>
            <a:pPr marL="720000" indent="-720000" defTabSz="933450">
              <a:lnSpc>
                <a:spcPct val="150000"/>
              </a:lnSpc>
              <a:spcBef>
                <a:spcPct val="0"/>
              </a:spcBef>
            </a:pPr>
            <a:r>
              <a:rPr lang="en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develops </a:t>
            </a:r>
            <a:r>
              <a:rPr lang="en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core </a:t>
            </a:r>
            <a:r>
              <a:rPr lang="en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functions that </a:t>
            </a:r>
            <a:r>
              <a:rPr lang="en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provide V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</a:t>
            </a:r>
            <a:r>
              <a:rPr lang="en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oom features.</a:t>
            </a:r>
            <a:endParaRPr lang="en" altLang="ko-KR" sz="21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7C8A2BB-A34C-CA43-A1F3-01C8863C24DD}"/>
              </a:ext>
            </a:extLst>
          </p:cNvPr>
          <p:cNvGrpSpPr/>
          <p:nvPr/>
        </p:nvGrpSpPr>
        <p:grpSpPr>
          <a:xfrm>
            <a:off x="8022272" y="1727971"/>
            <a:ext cx="3415348" cy="3402058"/>
            <a:chOff x="5682014" y="1609002"/>
            <a:chExt cx="4122815" cy="412281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42D2EB9-ED68-8E41-8DD8-749CB16FC4AC}"/>
                </a:ext>
              </a:extLst>
            </p:cNvPr>
            <p:cNvSpPr/>
            <p:nvPr/>
          </p:nvSpPr>
          <p:spPr>
            <a:xfrm>
              <a:off x="5682014" y="1609002"/>
              <a:ext cx="4122815" cy="4122815"/>
            </a:xfrm>
            <a:prstGeom prst="ellipse">
              <a:avLst/>
            </a:prstGeom>
            <a:noFill/>
            <a:ln w="3175">
              <a:solidFill>
                <a:srgbClr val="442CA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C77D07AE-D84A-B143-A441-004779A8711D}"/>
                </a:ext>
              </a:extLst>
            </p:cNvPr>
            <p:cNvSpPr/>
            <p:nvPr/>
          </p:nvSpPr>
          <p:spPr>
            <a:xfrm>
              <a:off x="6131269" y="2061545"/>
              <a:ext cx="3224307" cy="322430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4D115056-A73B-724E-ACBE-B98BF1E4CC76}"/>
                </a:ext>
              </a:extLst>
            </p:cNvPr>
            <p:cNvSpPr/>
            <p:nvPr/>
          </p:nvSpPr>
          <p:spPr>
            <a:xfrm>
              <a:off x="6078577" y="2008853"/>
              <a:ext cx="3329691" cy="3329691"/>
            </a:xfrm>
            <a:prstGeom prst="ellipse">
              <a:avLst/>
            </a:prstGeom>
            <a:noFill/>
            <a:ln w="9525">
              <a:solidFill>
                <a:srgbClr val="18C1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D99AE985-8F71-A242-93DD-6811FA493D0B}"/>
                </a:ext>
              </a:extLst>
            </p:cNvPr>
            <p:cNvSpPr/>
            <p:nvPr/>
          </p:nvSpPr>
          <p:spPr>
            <a:xfrm>
              <a:off x="6038045" y="1968321"/>
              <a:ext cx="3410755" cy="3410755"/>
            </a:xfrm>
            <a:prstGeom prst="ellipse">
              <a:avLst/>
            </a:prstGeom>
            <a:noFill/>
            <a:ln w="15875">
              <a:solidFill>
                <a:srgbClr val="15E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도넛 13">
              <a:extLst>
                <a:ext uri="{FF2B5EF4-FFF2-40B4-BE49-F238E27FC236}">
                  <a16:creationId xmlns:a16="http://schemas.microsoft.com/office/drawing/2014/main" xmlns="" id="{B71F47B3-A9FD-FD41-A429-577F90D0F926}"/>
                </a:ext>
              </a:extLst>
            </p:cNvPr>
            <p:cNvSpPr/>
            <p:nvPr/>
          </p:nvSpPr>
          <p:spPr>
            <a:xfrm>
              <a:off x="5809039" y="1731523"/>
              <a:ext cx="3877774" cy="3877774"/>
            </a:xfrm>
            <a:prstGeom prst="donut">
              <a:avLst>
                <a:gd name="adj" fmla="val 3257"/>
              </a:avLst>
            </a:prstGeom>
            <a:pattFill prst="ltVert">
              <a:fgClr>
                <a:srgbClr val="553ACA"/>
              </a:fgClr>
              <a:bgClr>
                <a:srgbClr val="442CA4"/>
              </a:bgClr>
            </a:patt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CF9F037B-EBA2-6C4B-B922-67581B9819AD}"/>
              </a:ext>
            </a:extLst>
          </p:cNvPr>
          <p:cNvSpPr/>
          <p:nvPr/>
        </p:nvSpPr>
        <p:spPr>
          <a:xfrm>
            <a:off x="7628671" y="1986398"/>
            <a:ext cx="1444227" cy="1440239"/>
          </a:xfrm>
          <a:prstGeom prst="ellipse">
            <a:avLst/>
          </a:prstGeom>
          <a:solidFill>
            <a:srgbClr val="18C1D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x-none" sz="1600" dirty="0"/>
          </a:p>
          <a:p>
            <a:pPr algn="ctr"/>
            <a:r>
              <a:rPr lang="en-US" altLang="x-none" sz="1600" dirty="0" smtClean="0"/>
              <a:t>UI/UX </a:t>
            </a:r>
            <a:endParaRPr lang="en-US" altLang="x-none" sz="1600" dirty="0"/>
          </a:p>
          <a:p>
            <a:pPr algn="ctr"/>
            <a:r>
              <a:rPr lang="en-US" altLang="x-none" sz="1600" dirty="0"/>
              <a:t>Designer</a:t>
            </a:r>
            <a:r>
              <a:rPr lang="en-US" altLang="x-none" sz="1200" dirty="0"/>
              <a:t>(2D) 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/>
            <a:endParaRPr lang="en-US" altLang="ko-KR" sz="2400" dirty="0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6BB9A77E-344D-884C-A6A7-939EF3AA1080}"/>
              </a:ext>
            </a:extLst>
          </p:cNvPr>
          <p:cNvSpPr/>
          <p:nvPr/>
        </p:nvSpPr>
        <p:spPr>
          <a:xfrm>
            <a:off x="10273379" y="1986398"/>
            <a:ext cx="1397717" cy="1373541"/>
          </a:xfrm>
          <a:prstGeom prst="ellipse">
            <a:avLst/>
          </a:prstGeom>
          <a:solidFill>
            <a:srgbClr val="18C1D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x-none" sz="1600" dirty="0"/>
              <a:t>Modeling</a:t>
            </a:r>
            <a:r>
              <a:rPr lang="en-US" altLang="x-none" sz="1200" dirty="0"/>
              <a:t>(3D)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3CAAFA98-4510-6640-BFA1-C1A6DA50E5D7}"/>
              </a:ext>
            </a:extLst>
          </p:cNvPr>
          <p:cNvSpPr/>
          <p:nvPr/>
        </p:nvSpPr>
        <p:spPr>
          <a:xfrm>
            <a:off x="9095717" y="4292953"/>
            <a:ext cx="1268457" cy="1252883"/>
          </a:xfrm>
          <a:prstGeom prst="ellipse">
            <a:avLst/>
          </a:prstGeom>
          <a:solidFill>
            <a:srgbClr val="18C1D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x-none" sz="1600" dirty="0"/>
              <a:t>Developer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120B445A-1CD2-2841-B5D9-0130C29A7241}"/>
              </a:ext>
            </a:extLst>
          </p:cNvPr>
          <p:cNvSpPr/>
          <p:nvPr/>
        </p:nvSpPr>
        <p:spPr>
          <a:xfrm>
            <a:off x="8889090" y="2974000"/>
            <a:ext cx="14750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i="1" kern="0" dirty="0">
                <a:solidFill>
                  <a:srgbClr val="18C1D4"/>
                </a:solidFill>
              </a:rPr>
              <a:t>Role</a:t>
            </a:r>
            <a:endParaRPr lang="ko-KR" altLang="en-US" sz="4800" dirty="0">
              <a:solidFill>
                <a:srgbClr val="18C1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6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</a:rPr>
              <a:t>Schedule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0" name="내용 개체 틀 2">
            <a:extLst>
              <a:ext uri="{FF2B5EF4-FFF2-40B4-BE49-F238E27FC236}">
                <a16:creationId xmlns:a16="http://schemas.microsoft.com/office/drawing/2014/main" xmlns="" id="{8256BCCE-EA21-4FC6-BAD1-5329F5C22D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164338"/>
              </p:ext>
            </p:extLst>
          </p:nvPr>
        </p:nvGraphicFramePr>
        <p:xfrm>
          <a:off x="586411" y="1152972"/>
          <a:ext cx="10634868" cy="4999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</a:rPr>
                <a:t>Development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3.3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661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2C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4500942" y="2874336"/>
            <a:ext cx="408641" cy="191443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rgbClr val="442CA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0" y="3323450"/>
            <a:ext cx="82312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3907674" y="2426730"/>
            <a:ext cx="561943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white"/>
                </a:solidFill>
              </a:rPr>
              <a:t>1 Overview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35239" y="3803571"/>
            <a:ext cx="6096000" cy="19067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Motivation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Item Introduction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Market Analysis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Expect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Goals</a:t>
            </a:r>
          </a:p>
          <a:p>
            <a:pPr algn="r">
              <a:lnSpc>
                <a:spcPts val="24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xmlns="" id="{71FB1AD2-DDFF-4D52-B00C-353F96D95BCA}"/>
              </a:ext>
            </a:extLst>
          </p:cNvPr>
          <p:cNvSpPr>
            <a:spLocks/>
          </p:cNvSpPr>
          <p:nvPr/>
        </p:nvSpPr>
        <p:spPr bwMode="auto">
          <a:xfrm>
            <a:off x="7669145" y="3467341"/>
            <a:ext cx="473714" cy="221929"/>
          </a:xfrm>
          <a:custGeom>
            <a:avLst/>
            <a:gdLst>
              <a:gd name="T0" fmla="*/ 2505 w 2522"/>
              <a:gd name="T1" fmla="*/ 978 h 1181"/>
              <a:gd name="T2" fmla="*/ 2162 w 2522"/>
              <a:gd name="T3" fmla="*/ 694 h 1181"/>
              <a:gd name="T4" fmla="*/ 2162 w 2522"/>
              <a:gd name="T5" fmla="*/ 54 h 1181"/>
              <a:gd name="T6" fmla="*/ 2162 w 2522"/>
              <a:gd name="T7" fmla="*/ 44 h 1181"/>
              <a:gd name="T8" fmla="*/ 2155 w 2522"/>
              <a:gd name="T9" fmla="*/ 26 h 1181"/>
              <a:gd name="T10" fmla="*/ 2149 w 2522"/>
              <a:gd name="T11" fmla="*/ 18 h 1181"/>
              <a:gd name="T12" fmla="*/ 2141 w 2522"/>
              <a:gd name="T13" fmla="*/ 13 h 1181"/>
              <a:gd name="T14" fmla="*/ 2123 w 2522"/>
              <a:gd name="T15" fmla="*/ 5 h 1181"/>
              <a:gd name="T16" fmla="*/ 2113 w 2522"/>
              <a:gd name="T17" fmla="*/ 5 h 1181"/>
              <a:gd name="T18" fmla="*/ 1812 w 2522"/>
              <a:gd name="T19" fmla="*/ 5 h 1181"/>
              <a:gd name="T20" fmla="*/ 1802 w 2522"/>
              <a:gd name="T21" fmla="*/ 5 h 1181"/>
              <a:gd name="T22" fmla="*/ 1783 w 2522"/>
              <a:gd name="T23" fmla="*/ 13 h 1181"/>
              <a:gd name="T24" fmla="*/ 1776 w 2522"/>
              <a:gd name="T25" fmla="*/ 18 h 1181"/>
              <a:gd name="T26" fmla="*/ 1770 w 2522"/>
              <a:gd name="T27" fmla="*/ 26 h 1181"/>
              <a:gd name="T28" fmla="*/ 1763 w 2522"/>
              <a:gd name="T29" fmla="*/ 44 h 1181"/>
              <a:gd name="T30" fmla="*/ 1762 w 2522"/>
              <a:gd name="T31" fmla="*/ 54 h 1181"/>
              <a:gd name="T32" fmla="*/ 1762 w 2522"/>
              <a:gd name="T33" fmla="*/ 360 h 1181"/>
              <a:gd name="T34" fmla="*/ 1380 w 2522"/>
              <a:gd name="T35" fmla="*/ 41 h 1181"/>
              <a:gd name="T36" fmla="*/ 1354 w 2522"/>
              <a:gd name="T37" fmla="*/ 23 h 1181"/>
              <a:gd name="T38" fmla="*/ 1295 w 2522"/>
              <a:gd name="T39" fmla="*/ 1 h 1181"/>
              <a:gd name="T40" fmla="*/ 1262 w 2522"/>
              <a:gd name="T41" fmla="*/ 0 h 1181"/>
              <a:gd name="T42" fmla="*/ 1227 w 2522"/>
              <a:gd name="T43" fmla="*/ 1 h 1181"/>
              <a:gd name="T44" fmla="*/ 1168 w 2522"/>
              <a:gd name="T45" fmla="*/ 23 h 1181"/>
              <a:gd name="T46" fmla="*/ 1142 w 2522"/>
              <a:gd name="T47" fmla="*/ 41 h 1181"/>
              <a:gd name="T48" fmla="*/ 17 w 2522"/>
              <a:gd name="T49" fmla="*/ 978 h 1181"/>
              <a:gd name="T50" fmla="*/ 10 w 2522"/>
              <a:gd name="T51" fmla="*/ 985 h 1181"/>
              <a:gd name="T52" fmla="*/ 1 w 2522"/>
              <a:gd name="T53" fmla="*/ 1001 h 1181"/>
              <a:gd name="T54" fmla="*/ 0 w 2522"/>
              <a:gd name="T55" fmla="*/ 1012 h 1181"/>
              <a:gd name="T56" fmla="*/ 0 w 2522"/>
              <a:gd name="T57" fmla="*/ 1023 h 1181"/>
              <a:gd name="T58" fmla="*/ 6 w 2522"/>
              <a:gd name="T59" fmla="*/ 1040 h 1181"/>
              <a:gd name="T60" fmla="*/ 12 w 2522"/>
              <a:gd name="T61" fmla="*/ 1048 h 1181"/>
              <a:gd name="T62" fmla="*/ 108 w 2522"/>
              <a:gd name="T63" fmla="*/ 1164 h 1181"/>
              <a:gd name="T64" fmla="*/ 122 w 2522"/>
              <a:gd name="T65" fmla="*/ 1177 h 1181"/>
              <a:gd name="T66" fmla="*/ 141 w 2522"/>
              <a:gd name="T67" fmla="*/ 1181 h 1181"/>
              <a:gd name="T68" fmla="*/ 160 w 2522"/>
              <a:gd name="T69" fmla="*/ 1181 h 1181"/>
              <a:gd name="T70" fmla="*/ 179 w 2522"/>
              <a:gd name="T71" fmla="*/ 1171 h 1181"/>
              <a:gd name="T72" fmla="*/ 1262 w 2522"/>
              <a:gd name="T73" fmla="*/ 268 h 1181"/>
              <a:gd name="T74" fmla="*/ 2344 w 2522"/>
              <a:gd name="T75" fmla="*/ 1171 h 1181"/>
              <a:gd name="T76" fmla="*/ 2358 w 2522"/>
              <a:gd name="T77" fmla="*/ 1180 h 1181"/>
              <a:gd name="T78" fmla="*/ 2377 w 2522"/>
              <a:gd name="T79" fmla="*/ 1181 h 1181"/>
              <a:gd name="T80" fmla="*/ 2383 w 2522"/>
              <a:gd name="T81" fmla="*/ 1181 h 1181"/>
              <a:gd name="T82" fmla="*/ 2401 w 2522"/>
              <a:gd name="T83" fmla="*/ 1177 h 1181"/>
              <a:gd name="T84" fmla="*/ 2414 w 2522"/>
              <a:gd name="T85" fmla="*/ 1164 h 1181"/>
              <a:gd name="T86" fmla="*/ 2512 w 2522"/>
              <a:gd name="T87" fmla="*/ 1048 h 1181"/>
              <a:gd name="T88" fmla="*/ 2518 w 2522"/>
              <a:gd name="T89" fmla="*/ 1040 h 1181"/>
              <a:gd name="T90" fmla="*/ 2522 w 2522"/>
              <a:gd name="T91" fmla="*/ 1023 h 1181"/>
              <a:gd name="T92" fmla="*/ 2522 w 2522"/>
              <a:gd name="T93" fmla="*/ 1012 h 1181"/>
              <a:gd name="T94" fmla="*/ 2521 w 2522"/>
              <a:gd name="T95" fmla="*/ 1001 h 1181"/>
              <a:gd name="T96" fmla="*/ 2512 w 2522"/>
              <a:gd name="T97" fmla="*/ 985 h 1181"/>
              <a:gd name="T98" fmla="*/ 2505 w 2522"/>
              <a:gd name="T99" fmla="*/ 978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22" h="1181">
                <a:moveTo>
                  <a:pt x="2505" y="978"/>
                </a:moveTo>
                <a:lnTo>
                  <a:pt x="2162" y="694"/>
                </a:lnTo>
                <a:lnTo>
                  <a:pt x="2162" y="54"/>
                </a:lnTo>
                <a:lnTo>
                  <a:pt x="2162" y="44"/>
                </a:lnTo>
                <a:lnTo>
                  <a:pt x="2155" y="26"/>
                </a:lnTo>
                <a:lnTo>
                  <a:pt x="2149" y="18"/>
                </a:lnTo>
                <a:lnTo>
                  <a:pt x="2141" y="13"/>
                </a:lnTo>
                <a:lnTo>
                  <a:pt x="2123" y="5"/>
                </a:lnTo>
                <a:lnTo>
                  <a:pt x="2113" y="5"/>
                </a:lnTo>
                <a:lnTo>
                  <a:pt x="1812" y="5"/>
                </a:lnTo>
                <a:lnTo>
                  <a:pt x="1802" y="5"/>
                </a:lnTo>
                <a:lnTo>
                  <a:pt x="1783" y="13"/>
                </a:lnTo>
                <a:lnTo>
                  <a:pt x="1776" y="18"/>
                </a:lnTo>
                <a:lnTo>
                  <a:pt x="1770" y="26"/>
                </a:lnTo>
                <a:lnTo>
                  <a:pt x="1763" y="44"/>
                </a:lnTo>
                <a:lnTo>
                  <a:pt x="1762" y="54"/>
                </a:lnTo>
                <a:lnTo>
                  <a:pt x="1762" y="360"/>
                </a:lnTo>
                <a:lnTo>
                  <a:pt x="1380" y="41"/>
                </a:lnTo>
                <a:lnTo>
                  <a:pt x="1354" y="23"/>
                </a:lnTo>
                <a:lnTo>
                  <a:pt x="1295" y="1"/>
                </a:lnTo>
                <a:lnTo>
                  <a:pt x="1262" y="0"/>
                </a:lnTo>
                <a:lnTo>
                  <a:pt x="1227" y="1"/>
                </a:lnTo>
                <a:lnTo>
                  <a:pt x="1168" y="23"/>
                </a:lnTo>
                <a:lnTo>
                  <a:pt x="1142" y="41"/>
                </a:lnTo>
                <a:lnTo>
                  <a:pt x="17" y="978"/>
                </a:lnTo>
                <a:lnTo>
                  <a:pt x="10" y="985"/>
                </a:lnTo>
                <a:lnTo>
                  <a:pt x="1" y="1001"/>
                </a:lnTo>
                <a:lnTo>
                  <a:pt x="0" y="1012"/>
                </a:lnTo>
                <a:lnTo>
                  <a:pt x="0" y="1023"/>
                </a:lnTo>
                <a:lnTo>
                  <a:pt x="6" y="1040"/>
                </a:lnTo>
                <a:lnTo>
                  <a:pt x="12" y="1048"/>
                </a:lnTo>
                <a:lnTo>
                  <a:pt x="108" y="1164"/>
                </a:lnTo>
                <a:lnTo>
                  <a:pt x="122" y="1177"/>
                </a:lnTo>
                <a:lnTo>
                  <a:pt x="141" y="1181"/>
                </a:lnTo>
                <a:lnTo>
                  <a:pt x="160" y="1181"/>
                </a:lnTo>
                <a:lnTo>
                  <a:pt x="179" y="1171"/>
                </a:lnTo>
                <a:lnTo>
                  <a:pt x="1262" y="268"/>
                </a:lnTo>
                <a:lnTo>
                  <a:pt x="2344" y="1171"/>
                </a:lnTo>
                <a:lnTo>
                  <a:pt x="2358" y="1180"/>
                </a:lnTo>
                <a:lnTo>
                  <a:pt x="2377" y="1181"/>
                </a:lnTo>
                <a:lnTo>
                  <a:pt x="2383" y="1181"/>
                </a:lnTo>
                <a:lnTo>
                  <a:pt x="2401" y="1177"/>
                </a:lnTo>
                <a:lnTo>
                  <a:pt x="2414" y="1164"/>
                </a:lnTo>
                <a:lnTo>
                  <a:pt x="2512" y="1048"/>
                </a:lnTo>
                <a:lnTo>
                  <a:pt x="2518" y="1040"/>
                </a:lnTo>
                <a:lnTo>
                  <a:pt x="2522" y="1023"/>
                </a:lnTo>
                <a:lnTo>
                  <a:pt x="2522" y="1012"/>
                </a:lnTo>
                <a:lnTo>
                  <a:pt x="2521" y="1001"/>
                </a:lnTo>
                <a:lnTo>
                  <a:pt x="2512" y="985"/>
                </a:lnTo>
                <a:lnTo>
                  <a:pt x="2505" y="97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 dirty="0">
              <a:solidFill>
                <a:prstClr val="black"/>
              </a:solidFill>
              <a:latin typeface="+mj-lt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37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1.1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2F2F1C9-3848-42F6-A2F7-98F2F240BEE4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Motivation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405F8778-7DB0-4D02-B0EA-3AAA77C65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668" y="1223167"/>
            <a:ext cx="6479022" cy="98586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+mj-lt"/>
              </a:rPr>
              <a:t>Because of Corona virus, people are used to online meeting using Zoom, </a:t>
            </a:r>
            <a:r>
              <a:rPr lang="en-US" altLang="ko-KR" sz="1800" dirty="0" err="1">
                <a:latin typeface="+mj-lt"/>
              </a:rPr>
              <a:t>Webex</a:t>
            </a:r>
            <a:r>
              <a:rPr lang="en-US" altLang="ko-KR" sz="1800" dirty="0">
                <a:latin typeface="+mj-lt"/>
              </a:rPr>
              <a:t>, etc. </a:t>
            </a:r>
            <a:endParaRPr lang="ko-KR" altLang="en-US" sz="1800" dirty="0">
              <a:latin typeface="+mj-lt"/>
            </a:endParaRPr>
          </a:p>
        </p:txBody>
      </p:sp>
      <p:pic>
        <p:nvPicPr>
          <p:cNvPr id="10" name="Picture 2" descr="8-Ways-to-Combat-Zoom-Fatigue">
            <a:extLst>
              <a:ext uri="{FF2B5EF4-FFF2-40B4-BE49-F238E27FC236}">
                <a16:creationId xmlns:a16="http://schemas.microsoft.com/office/drawing/2014/main" xmlns="" id="{F0A05AFF-A211-49AF-BFA3-3706AB546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001" y="2821522"/>
            <a:ext cx="3227756" cy="16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llustration of silhouettes wearing protective masks">
            <a:extLst>
              <a:ext uri="{FF2B5EF4-FFF2-40B4-BE49-F238E27FC236}">
                <a16:creationId xmlns:a16="http://schemas.microsoft.com/office/drawing/2014/main" xmlns="" id="{D85B1867-4980-4ED3-8EEE-03C85DD61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35" y="1222532"/>
            <a:ext cx="2398485" cy="159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7BF30471-1DC5-4893-B211-109D98030EBA}"/>
              </a:ext>
            </a:extLst>
          </p:cNvPr>
          <p:cNvSpPr txBox="1">
            <a:spLocks/>
          </p:cNvSpPr>
          <p:nvPr/>
        </p:nvSpPr>
        <p:spPr>
          <a:xfrm>
            <a:off x="1085533" y="2947364"/>
            <a:ext cx="6762467" cy="1407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latin typeface="+mj-lt"/>
                <a:ea typeface="하나 L" panose="02020603020101020101" pitchFamily="18" charset="-127"/>
              </a:rPr>
              <a:t>However, a </a:t>
            </a:r>
            <a:r>
              <a:rPr lang="en-US" altLang="ko-KR" sz="1800" b="0" i="0" dirty="0">
                <a:solidFill>
                  <a:srgbClr val="231F20"/>
                </a:solidFill>
                <a:effectLst/>
                <a:latin typeface="+mj-lt"/>
                <a:ea typeface="하나 L" panose="02020603020101020101" pitchFamily="18" charset="-127"/>
              </a:rPr>
              <a:t>lot of people are </a:t>
            </a:r>
            <a:r>
              <a:rPr lang="en-US" altLang="ko-KR" sz="1800" b="0" i="0" dirty="0" smtClean="0">
                <a:solidFill>
                  <a:srgbClr val="231F20"/>
                </a:solidFill>
                <a:effectLst/>
                <a:latin typeface="+mj-lt"/>
                <a:ea typeface="하나 L" panose="02020603020101020101" pitchFamily="18" charset="-127"/>
              </a:rPr>
              <a:t>suffering from </a:t>
            </a:r>
            <a:r>
              <a:rPr lang="en-US" altLang="ko-KR" sz="1800" b="0" i="0" dirty="0" smtClean="0">
                <a:solidFill>
                  <a:srgbClr val="18C1D4"/>
                </a:solidFill>
                <a:effectLst/>
                <a:latin typeface="+mj-lt"/>
                <a:ea typeface="하나 L" panose="02020603020101020101" pitchFamily="18" charset="-127"/>
              </a:rPr>
              <a:t>Zoom </a:t>
            </a:r>
            <a:r>
              <a:rPr lang="en-US" altLang="ko-KR" sz="1800" b="0" i="0" dirty="0">
                <a:solidFill>
                  <a:srgbClr val="18C1D4"/>
                </a:solidFill>
                <a:effectLst/>
                <a:latin typeface="+mj-lt"/>
                <a:ea typeface="하나 L" panose="02020603020101020101" pitchFamily="18" charset="-127"/>
              </a:rPr>
              <a:t>fatigue </a:t>
            </a:r>
            <a:r>
              <a:rPr lang="en-US" altLang="ko-KR" sz="1800" b="0" i="0" dirty="0" smtClean="0">
                <a:solidFill>
                  <a:srgbClr val="231F20"/>
                </a:solidFill>
                <a:effectLst/>
                <a:latin typeface="+mj-lt"/>
                <a:ea typeface="하나 L" panose="02020603020101020101" pitchFamily="18" charset="-127"/>
              </a:rPr>
              <a:t>during online meeting these </a:t>
            </a:r>
            <a:r>
              <a:rPr lang="en-US" altLang="ko-KR" sz="1800" b="0" i="0" dirty="0">
                <a:solidFill>
                  <a:srgbClr val="231F20"/>
                </a:solidFill>
                <a:effectLst/>
                <a:latin typeface="+mj-lt"/>
                <a:ea typeface="하나 L" panose="02020603020101020101" pitchFamily="18" charset="-127"/>
              </a:rPr>
              <a:t>days.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b="0" i="0" dirty="0">
                <a:solidFill>
                  <a:srgbClr val="231F20"/>
                </a:solidFill>
                <a:effectLst/>
                <a:latin typeface="+mj-lt"/>
                <a:ea typeface="하나 L" panose="02020603020101020101" pitchFamily="18" charset="-127"/>
              </a:rPr>
              <a:t>It </a:t>
            </a:r>
            <a:r>
              <a:rPr lang="en-US" altLang="ko-KR" sz="1800" b="0" i="0" dirty="0" smtClean="0">
                <a:solidFill>
                  <a:srgbClr val="231F20"/>
                </a:solidFill>
                <a:effectLst/>
                <a:latin typeface="+mj-lt"/>
                <a:ea typeface="하나 L" panose="02020603020101020101" pitchFamily="18" charset="-127"/>
              </a:rPr>
              <a:t>is about the </a:t>
            </a:r>
            <a:r>
              <a:rPr lang="en-US" altLang="ko-KR" sz="1800" b="0" i="0" dirty="0">
                <a:solidFill>
                  <a:srgbClr val="231F20"/>
                </a:solidFill>
                <a:effectLst/>
                <a:latin typeface="+mj-lt"/>
                <a:ea typeface="하나 L" panose="02020603020101020101" pitchFamily="18" charset="-127"/>
              </a:rPr>
              <a:t>exhaustion you feel after any kind of video call.</a:t>
            </a:r>
            <a:endParaRPr lang="ko-KR" altLang="en-US" sz="1800" dirty="0">
              <a:latin typeface="+mj-lt"/>
              <a:ea typeface="하나 L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C103314-6C24-47C1-8A3B-28704BD39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35" y="4645677"/>
            <a:ext cx="2264263" cy="1972579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6624B8B7-42A2-4216-8125-069EB35A272E}"/>
              </a:ext>
            </a:extLst>
          </p:cNvPr>
          <p:cNvSpPr txBox="1">
            <a:spLocks/>
          </p:cNvSpPr>
          <p:nvPr/>
        </p:nvSpPr>
        <p:spPr>
          <a:xfrm>
            <a:off x="3785023" y="4645677"/>
            <a:ext cx="7290733" cy="167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latin typeface="+mj-lt"/>
                <a:ea typeface="하나 L" panose="02020603020101020101" pitchFamily="18" charset="-127"/>
              </a:rPr>
              <a:t>Therefore, metaverse platforms such as Gather Town are used for online meeting. The main issue of video conferencing </a:t>
            </a:r>
            <a:r>
              <a:rPr lang="en-US" altLang="ko-KR" sz="1800" dirty="0" smtClean="0">
                <a:latin typeface="+mj-lt"/>
                <a:ea typeface="하나 L" panose="02020603020101020101" pitchFamily="18" charset="-127"/>
              </a:rPr>
              <a:t>is not just </a:t>
            </a:r>
            <a:r>
              <a:rPr lang="en-US" altLang="ko-KR" sz="1800" dirty="0">
                <a:latin typeface="+mj-lt"/>
                <a:ea typeface="하나 L" panose="02020603020101020101" pitchFamily="18" charset="-127"/>
              </a:rPr>
              <a:t>to communicate with people far away, but to </a:t>
            </a:r>
            <a:r>
              <a:rPr lang="en-US" altLang="ko-KR" sz="1800" dirty="0">
                <a:solidFill>
                  <a:srgbClr val="18C1D4"/>
                </a:solidFill>
                <a:latin typeface="+mj-lt"/>
                <a:ea typeface="하나 L" panose="02020603020101020101" pitchFamily="18" charset="-127"/>
              </a:rPr>
              <a:t>communicate well</a:t>
            </a:r>
            <a:r>
              <a:rPr lang="en-US" altLang="ko-KR" sz="1800" dirty="0">
                <a:latin typeface="+mj-lt"/>
                <a:ea typeface="하나 L" panose="02020603020101020101" pitchFamily="18" charset="-127"/>
              </a:rPr>
              <a:t> so that they do not get tired.</a:t>
            </a:r>
            <a:endParaRPr lang="ko-KR" altLang="en-US" sz="1800" dirty="0">
              <a:latin typeface="+mj-lt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6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1.1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Motivation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42CDD596-C774-48A9-85AE-593CCD78A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589" y="1353416"/>
            <a:ext cx="5680820" cy="26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83E665DF-C85F-4497-A883-C9C7338F19E4}"/>
              </a:ext>
            </a:extLst>
          </p:cNvPr>
          <p:cNvSpPr txBox="1">
            <a:spLocks/>
          </p:cNvSpPr>
          <p:nvPr/>
        </p:nvSpPr>
        <p:spPr>
          <a:xfrm>
            <a:off x="1215736" y="4498836"/>
            <a:ext cx="9760527" cy="2011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18C1D4"/>
                </a:solidFill>
                <a:latin typeface="+mj-lt"/>
                <a:ea typeface="하나 L" panose="02020603020101020101" pitchFamily="18" charset="-127"/>
              </a:rPr>
              <a:t>VRChat</a:t>
            </a:r>
            <a:r>
              <a:rPr lang="en-US" altLang="ko-KR" sz="1800" dirty="0">
                <a:latin typeface="+mj-lt"/>
                <a:ea typeface="하나 L" panose="02020603020101020101" pitchFamily="18" charset="-127"/>
              </a:rPr>
              <a:t> is </a:t>
            </a:r>
            <a:r>
              <a:rPr lang="en-US" altLang="ko-KR" sz="1800" dirty="0" smtClean="0">
                <a:latin typeface="+mj-lt"/>
                <a:ea typeface="하나 L" panose="02020603020101020101" pitchFamily="18" charset="-127"/>
              </a:rPr>
              <a:t>a </a:t>
            </a:r>
            <a:r>
              <a:rPr lang="en-US" altLang="ko-KR" sz="1800" dirty="0" err="1" smtClean="0">
                <a:latin typeface="+mj-lt"/>
                <a:ea typeface="하나 L" panose="02020603020101020101" pitchFamily="18" charset="-127"/>
              </a:rPr>
              <a:t>metaverse</a:t>
            </a:r>
            <a:r>
              <a:rPr lang="en-US" altLang="ko-KR" sz="1800" dirty="0" smtClean="0">
                <a:latin typeface="+mj-lt"/>
                <a:ea typeface="하나 L" panose="02020603020101020101" pitchFamily="18" charset="-127"/>
              </a:rPr>
              <a:t> </a:t>
            </a:r>
            <a:r>
              <a:rPr lang="en-US" altLang="ko-KR" sz="1800" dirty="0">
                <a:latin typeface="+mj-lt"/>
                <a:ea typeface="하나 L" panose="02020603020101020101" pitchFamily="18" charset="-127"/>
              </a:rPr>
              <a:t>platform which offers social VR experiences.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latin typeface="+mj-lt"/>
                <a:ea typeface="하나 L" panose="02020603020101020101" pitchFamily="18" charset="-127"/>
              </a:rPr>
              <a:t>Currently, a 2D metaverse such as Gather Town is being used, so we will make a more realistic world in 3D. Especially, we decided to make </a:t>
            </a:r>
            <a:r>
              <a:rPr lang="en-US" altLang="ko-KR" sz="1800" dirty="0">
                <a:solidFill>
                  <a:srgbClr val="18C1D4"/>
                </a:solidFill>
                <a:latin typeface="+mj-lt"/>
                <a:ea typeface="하나 L" panose="02020603020101020101" pitchFamily="18" charset="-127"/>
              </a:rPr>
              <a:t>a meeting room </a:t>
            </a:r>
            <a:r>
              <a:rPr lang="en-US" altLang="ko-KR" sz="1800" dirty="0">
                <a:latin typeface="+mj-lt"/>
                <a:ea typeface="하나 L" panose="02020603020101020101" pitchFamily="18" charset="-127"/>
              </a:rPr>
              <a:t>because we thought the meeting room is the most useful thing in the smart campus.</a:t>
            </a:r>
            <a:endParaRPr lang="ko-KR" altLang="en-US" sz="1800" dirty="0">
              <a:latin typeface="+mj-lt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3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1.2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Item Introduction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BD8C876-016C-4171-A2B3-D8CB3019728A}"/>
              </a:ext>
            </a:extLst>
          </p:cNvPr>
          <p:cNvSpPr txBox="1"/>
          <p:nvPr/>
        </p:nvSpPr>
        <p:spPr>
          <a:xfrm>
            <a:off x="427335" y="957832"/>
            <a:ext cx="643073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x-none" dirty="0">
                <a:latin typeface="+mj-lt"/>
              </a:rPr>
              <a:t>We</a:t>
            </a:r>
            <a:r>
              <a:rPr kumimoji="1" lang="en" altLang="x-none" dirty="0">
                <a:latin typeface="+mj-lt"/>
              </a:rPr>
              <a:t> will make </a:t>
            </a:r>
            <a:r>
              <a:rPr kumimoji="1" lang="en" altLang="x-none" dirty="0" smtClean="0">
                <a:latin typeface="+mj-lt"/>
              </a:rPr>
              <a:t>a </a:t>
            </a:r>
            <a:r>
              <a:rPr kumimoji="1" lang="en" altLang="x-none" dirty="0" smtClean="0">
                <a:solidFill>
                  <a:srgbClr val="18C1D4"/>
                </a:solidFill>
                <a:latin typeface="+mj-lt"/>
              </a:rPr>
              <a:t>metaverse </a:t>
            </a:r>
            <a:r>
              <a:rPr kumimoji="1" lang="en" altLang="x-none" dirty="0">
                <a:solidFill>
                  <a:srgbClr val="18C1D4"/>
                </a:solidFill>
                <a:latin typeface="+mj-lt"/>
              </a:rPr>
              <a:t>meeting room </a:t>
            </a:r>
            <a:r>
              <a:rPr kumimoji="1" lang="en" altLang="x-none" dirty="0" smtClean="0">
                <a:solidFill>
                  <a:srgbClr val="18C1D4"/>
                </a:solidFill>
                <a:latin typeface="+mj-lt"/>
              </a:rPr>
              <a:t>platform</a:t>
            </a:r>
            <a:r>
              <a:rPr kumimoji="1" lang="en" altLang="x-none" dirty="0">
                <a:latin typeface="+mj-lt"/>
              </a:rPr>
              <a:t>:</a:t>
            </a:r>
            <a:r>
              <a:rPr kumimoji="1" lang="en" altLang="x-none" dirty="0" smtClean="0">
                <a:latin typeface="+mj-lt"/>
              </a:rPr>
              <a:t> V</a:t>
            </a:r>
            <a:r>
              <a:rPr kumimoji="1" lang="en-US" altLang="x-none" dirty="0">
                <a:latin typeface="+mj-lt"/>
              </a:rPr>
              <a:t>R</a:t>
            </a:r>
            <a:r>
              <a:rPr kumimoji="1" lang="en" altLang="x-none" dirty="0" smtClean="0">
                <a:latin typeface="+mj-lt"/>
              </a:rPr>
              <a:t>oom.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6142D1-89CA-4711-90F0-534FD4B864F5}"/>
              </a:ext>
            </a:extLst>
          </p:cNvPr>
          <p:cNvSpPr txBox="1"/>
          <p:nvPr/>
        </p:nvSpPr>
        <p:spPr>
          <a:xfrm>
            <a:off x="427335" y="4356580"/>
            <a:ext cx="3424784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x-none" dirty="0">
                <a:latin typeface="+mj-lt"/>
              </a:rPr>
              <a:t>Can be used for</a:t>
            </a:r>
            <a:endParaRPr kumimoji="1" lang="en" altLang="x-none" dirty="0">
              <a:latin typeface="+mj-lt"/>
            </a:endParaRPr>
          </a:p>
          <a:p>
            <a:pPr marL="57600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" altLang="x-none" sz="1600" dirty="0">
                <a:latin typeface="+mj-lt"/>
              </a:rPr>
              <a:t>Group project meeting</a:t>
            </a:r>
            <a:endParaRPr kumimoji="1" lang="en-US" altLang="ko-KR" sz="1600" dirty="0">
              <a:latin typeface="+mj-lt"/>
            </a:endParaRPr>
          </a:p>
          <a:p>
            <a:pPr marL="57600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+mj-lt"/>
              </a:rPr>
              <a:t>Group study</a:t>
            </a:r>
          </a:p>
          <a:p>
            <a:pPr marL="57600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+mj-lt"/>
              </a:rPr>
              <a:t>Presentation</a:t>
            </a:r>
          </a:p>
          <a:p>
            <a:pPr marL="57600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latin typeface="+mj-lt"/>
              </a:rPr>
              <a:t>and other kinds of meetings</a:t>
            </a:r>
            <a:endParaRPr kumimoji="1" lang="x-none" altLang="en-US" sz="1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3BFED09-80C7-4C31-8945-B7978E7CEBD5}"/>
              </a:ext>
            </a:extLst>
          </p:cNvPr>
          <p:cNvSpPr txBox="1"/>
          <p:nvPr/>
        </p:nvSpPr>
        <p:spPr>
          <a:xfrm>
            <a:off x="427334" y="1607515"/>
            <a:ext cx="5366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sz="1600" dirty="0" smtClean="0">
                <a:latin typeface="+mj-lt"/>
              </a:rPr>
              <a:t>It is the implementation of </a:t>
            </a:r>
            <a:r>
              <a:rPr kumimoji="1" lang="en-US" altLang="ko-KR" sz="1600" dirty="0">
                <a:latin typeface="+mj-lt"/>
              </a:rPr>
              <a:t>offline meeting </a:t>
            </a:r>
            <a:r>
              <a:rPr kumimoji="1" lang="en-US" altLang="ko-KR" sz="1600" dirty="0" smtClean="0">
                <a:latin typeface="+mj-lt"/>
              </a:rPr>
              <a:t>rooms </a:t>
            </a:r>
            <a:r>
              <a:rPr kumimoji="1" lang="en-US" altLang="ko-KR" sz="1600" dirty="0">
                <a:latin typeface="+mj-lt"/>
              </a:rPr>
              <a:t>on </a:t>
            </a:r>
            <a:r>
              <a:rPr kumimoji="1" lang="en-US" altLang="ko-KR" sz="1600" dirty="0" err="1">
                <a:latin typeface="+mj-lt"/>
              </a:rPr>
              <a:t>metaverse</a:t>
            </a:r>
            <a:r>
              <a:rPr kumimoji="1" lang="en-US" altLang="ko-KR" sz="16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sz="1600" dirty="0">
                <a:latin typeface="+mj-lt"/>
              </a:rPr>
              <a:t>It provides </a:t>
            </a:r>
            <a:r>
              <a:rPr kumimoji="1" lang="en-US" altLang="ko-KR" sz="1600" dirty="0" smtClean="0">
                <a:latin typeface="+mj-lt"/>
              </a:rPr>
              <a:t>various features </a:t>
            </a:r>
            <a:r>
              <a:rPr kumimoji="1" lang="en-US" altLang="ko-KR" sz="1600" dirty="0">
                <a:latin typeface="+mj-lt"/>
              </a:rPr>
              <a:t>for smooth communication, such as a blackboard where you can write something and share your screen.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sz="1600" dirty="0" smtClean="0">
                <a:latin typeface="+mj-lt"/>
              </a:rPr>
              <a:t>With </a:t>
            </a:r>
            <a:r>
              <a:rPr kumimoji="1" lang="en-US" altLang="ko-KR" sz="1600" dirty="0" err="1" smtClean="0">
                <a:latin typeface="+mj-lt"/>
              </a:rPr>
              <a:t>VRChat</a:t>
            </a:r>
            <a:r>
              <a:rPr kumimoji="1" lang="en-US" altLang="ko-KR" sz="1600" dirty="0" smtClean="0">
                <a:latin typeface="+mj-lt"/>
              </a:rPr>
              <a:t> functionality, hosts who want to invite their teammates </a:t>
            </a:r>
            <a:r>
              <a:rPr kumimoji="1" lang="en-US" altLang="ko-KR" sz="1600" dirty="0">
                <a:latin typeface="+mj-lt"/>
              </a:rPr>
              <a:t>can </a:t>
            </a:r>
            <a:r>
              <a:rPr kumimoji="1" lang="en-US" altLang="ko-KR" sz="1600" dirty="0" smtClean="0">
                <a:latin typeface="+mj-lt"/>
              </a:rPr>
              <a:t>create their own meeting room.</a:t>
            </a:r>
            <a:endParaRPr kumimoji="1" lang="en-US" altLang="ko-KR" sz="1600" dirty="0">
              <a:latin typeface="+mj-lt"/>
            </a:endParaRPr>
          </a:p>
        </p:txBody>
      </p:sp>
      <p:pic>
        <p:nvPicPr>
          <p:cNvPr id="16" name="Picture 2" descr="기본 레이아웃">
            <a:extLst>
              <a:ext uri="{FF2B5EF4-FFF2-40B4-BE49-F238E27FC236}">
                <a16:creationId xmlns:a16="http://schemas.microsoft.com/office/drawing/2014/main" xmlns="" id="{D2148611-5248-4953-8CE8-91097C30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/>
          <a:stretch/>
        </p:blipFill>
        <p:spPr bwMode="auto">
          <a:xfrm>
            <a:off x="5969222" y="1735174"/>
            <a:ext cx="5468398" cy="30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40804A9-D665-458F-B710-8215CC095EA5}"/>
              </a:ext>
            </a:extLst>
          </p:cNvPr>
          <p:cNvSpPr/>
          <p:nvPr/>
        </p:nvSpPr>
        <p:spPr>
          <a:xfrm>
            <a:off x="5969222" y="4823868"/>
            <a:ext cx="5696607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x-none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Source: </a:t>
            </a:r>
            <a:r>
              <a:rPr lang="x-none" altLang="en-US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http://smarthubline.com/article/%EA%B0%A4%EB%9F%AC%EB%A6%AC/8/57/</a:t>
            </a:r>
          </a:p>
        </p:txBody>
      </p:sp>
    </p:spTree>
    <p:extLst>
      <p:ext uri="{BB962C8B-B14F-4D97-AF65-F5344CB8AC3E}">
        <p14:creationId xmlns:p14="http://schemas.microsoft.com/office/powerpoint/2010/main" val="5813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1.3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latin typeface="+mj-lt"/>
                <a:ea typeface="하나 L" panose="02020603020101020101" pitchFamily="18" charset="-127"/>
              </a:rPr>
              <a:t>Market Analysis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8DF9ADC-CDD1-4F70-87C8-E029C7EFBA8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69E301-5ABC-444E-B549-A358CAA0BDBF}"/>
              </a:ext>
            </a:extLst>
          </p:cNvPr>
          <p:cNvSpPr txBox="1"/>
          <p:nvPr/>
        </p:nvSpPr>
        <p:spPr>
          <a:xfrm>
            <a:off x="634303" y="1074360"/>
            <a:ext cx="575031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en" altLang="x-none" dirty="0">
                <a:latin typeface="+mj-lt"/>
              </a:rPr>
              <a:t>There are many video conference platform</a:t>
            </a:r>
            <a:r>
              <a:rPr kumimoji="1" lang="en-US" altLang="ko-KR" dirty="0">
                <a:latin typeface="+mj-lt"/>
              </a:rPr>
              <a:t>s such as Zoom and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 err="1">
                <a:latin typeface="+mj-lt"/>
              </a:rPr>
              <a:t>Webex</a:t>
            </a:r>
            <a:r>
              <a:rPr kumimoji="1" lang="en-US" altLang="ko-KR" dirty="0">
                <a:latin typeface="+mj-lt"/>
              </a:rPr>
              <a:t>.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E0C7B08-E1AA-406B-ACAA-992A0B2125C5}"/>
              </a:ext>
            </a:extLst>
          </p:cNvPr>
          <p:cNvSpPr txBox="1"/>
          <p:nvPr/>
        </p:nvSpPr>
        <p:spPr>
          <a:xfrm>
            <a:off x="634304" y="2044040"/>
            <a:ext cx="58246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en" altLang="x-none" dirty="0">
                <a:latin typeface="+mj-lt"/>
              </a:rPr>
              <a:t>Zoom is still </a:t>
            </a:r>
            <a:r>
              <a:rPr kumimoji="1" lang="en" altLang="x-none" dirty="0">
                <a:solidFill>
                  <a:srgbClr val="18C1D4"/>
                </a:solidFill>
                <a:latin typeface="+mj-lt"/>
              </a:rPr>
              <a:t>the most used</a:t>
            </a:r>
            <a:r>
              <a:rPr kumimoji="1" lang="en" altLang="x-none" dirty="0">
                <a:latin typeface="+mj-lt"/>
              </a:rPr>
              <a:t> non-face-to-face meeting since the pandemic</a:t>
            </a:r>
            <a:r>
              <a:rPr kumimoji="1" lang="en" altLang="x-none" dirty="0" smtClean="0">
                <a:latin typeface="+mj-lt"/>
              </a:rPr>
              <a:t>. But…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D91B97D-96C4-4045-9665-F5E44AD57AAA}"/>
              </a:ext>
            </a:extLst>
          </p:cNvPr>
          <p:cNvSpPr txBox="1"/>
          <p:nvPr/>
        </p:nvSpPr>
        <p:spPr>
          <a:xfrm>
            <a:off x="634303" y="3699944"/>
            <a:ext cx="5750309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18C1D4"/>
                </a:solidFill>
                <a:latin typeface="+mj-lt"/>
              </a:rPr>
              <a:t>‘Zoom fatigue’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Problem</a:t>
            </a:r>
            <a:endParaRPr kumimoji="1" lang="en-US" altLang="x-none" dirty="0">
              <a:latin typeface="+mj-lt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kumimoji="1" lang="en-US" altLang="x-none" dirty="0">
                <a:latin typeface="+mj-lt"/>
              </a:rPr>
              <a:t>Un</a:t>
            </a:r>
            <a:r>
              <a:rPr kumimoji="1" lang="en" altLang="x-none" dirty="0">
                <a:latin typeface="+mj-lt"/>
              </a:rPr>
              <a:t>consciously feel that many meeting participants are looking at my face.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" altLang="x-none" dirty="0">
                <a:latin typeface="+mj-lt"/>
              </a:rPr>
              <a:t>Participants repeatedly check their appearance.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" altLang="x-none" dirty="0">
                <a:latin typeface="+mj-lt"/>
              </a:rPr>
              <a:t>You cannot move your body during a meeting.</a:t>
            </a:r>
            <a:endParaRPr kumimoji="1" lang="x-none" altLang="en-US" dirty="0">
              <a:latin typeface="+mj-lt"/>
            </a:endParaRPr>
          </a:p>
        </p:txBody>
      </p:sp>
      <p:pic>
        <p:nvPicPr>
          <p:cNvPr id="28" name="Picture 2" descr="재택근무 인기 화상회의 &amp;#39;Zoom&amp;#39; 포르노 투척 논란 - 노컷뉴스">
            <a:extLst>
              <a:ext uri="{FF2B5EF4-FFF2-40B4-BE49-F238E27FC236}">
                <a16:creationId xmlns:a16="http://schemas.microsoft.com/office/drawing/2014/main" xmlns="" id="{39837020-85EB-4682-9343-75CF0AF9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1" y="920244"/>
            <a:ext cx="4611008" cy="26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09BEA89-54B2-48DC-980A-DC1242EED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" t="1804" r="620" b="1493"/>
          <a:stretch/>
        </p:blipFill>
        <p:spPr>
          <a:xfrm>
            <a:off x="6637021" y="3699944"/>
            <a:ext cx="4611008" cy="24458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9CB5F55-4E3B-6E40-8070-B27006E7B881}"/>
              </a:ext>
            </a:extLst>
          </p:cNvPr>
          <p:cNvSpPr txBox="1"/>
          <p:nvPr/>
        </p:nvSpPr>
        <p:spPr>
          <a:xfrm>
            <a:off x="6637021" y="6149675"/>
            <a:ext cx="4505221" cy="2934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Source: https://</a:t>
            </a:r>
            <a:r>
              <a:rPr kumimoji="1" lang="en-US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backlinko.com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/zoom-users</a:t>
            </a:r>
            <a:endParaRPr kumimoji="1" lang="x-none" altLang="en-US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666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1.3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ea typeface="하나 L" panose="02020603020101020101" pitchFamily="18" charset="-127"/>
              </a:rPr>
              <a:t>Market Analysis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F1AFBAE-F365-4361-A6A7-C20ECB5C0B4B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1C21B39-DFE4-4907-8200-3F031C90245F}"/>
              </a:ext>
            </a:extLst>
          </p:cNvPr>
          <p:cNvSpPr txBox="1"/>
          <p:nvPr/>
        </p:nvSpPr>
        <p:spPr>
          <a:xfrm>
            <a:off x="629314" y="1662030"/>
            <a:ext cx="466634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en-US" altLang="ko-KR" dirty="0">
                <a:solidFill>
                  <a:srgbClr val="18C1D4"/>
                </a:solidFill>
                <a:latin typeface="+mj-lt"/>
              </a:rPr>
              <a:t>Gather Town </a:t>
            </a:r>
            <a:r>
              <a:rPr kumimoji="1" lang="en-US" altLang="ko-KR" dirty="0"/>
              <a:t>- 2D </a:t>
            </a:r>
            <a:r>
              <a:rPr kumimoji="1" lang="en-US" altLang="ko-KR" dirty="0" err="1"/>
              <a:t>metaverse</a:t>
            </a:r>
            <a:r>
              <a:rPr kumimoji="1" lang="en-US" altLang="ko-KR" dirty="0"/>
              <a:t> virtual office</a:t>
            </a:r>
            <a:r>
              <a:rPr kumimoji="1" lang="ko-KR" altLang="en-US" dirty="0"/>
              <a:t> </a:t>
            </a:r>
            <a:endParaRPr kumimoji="1" lang="x-none" altLang="en-US" dirty="0">
              <a:solidFill>
                <a:srgbClr val="18C1D4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C6266A-0C3B-4325-A5B0-EC66152ED826}"/>
              </a:ext>
            </a:extLst>
          </p:cNvPr>
          <p:cNvSpPr txBox="1"/>
          <p:nvPr/>
        </p:nvSpPr>
        <p:spPr>
          <a:xfrm>
            <a:off x="629313" y="2492736"/>
            <a:ext cx="49218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en-US" altLang="x-none" dirty="0">
                <a:latin typeface="+mj-lt"/>
              </a:rPr>
              <a:t>Some of the companies that are tired of </a:t>
            </a:r>
            <a:r>
              <a:rPr kumimoji="1" lang="en-US" altLang="x-none" dirty="0" smtClean="0">
                <a:latin typeface="+mj-lt"/>
              </a:rPr>
              <a:t>     video </a:t>
            </a:r>
            <a:r>
              <a:rPr kumimoji="1" lang="en-US" altLang="x-none" dirty="0">
                <a:latin typeface="+mj-lt"/>
              </a:rPr>
              <a:t>conferences such as Zoom and </a:t>
            </a:r>
            <a:r>
              <a:rPr kumimoji="1" lang="en-US" altLang="x-none" dirty="0" err="1" smtClean="0">
                <a:latin typeface="+mj-lt"/>
              </a:rPr>
              <a:t>Webex</a:t>
            </a:r>
            <a:r>
              <a:rPr kumimoji="1" lang="en-US" altLang="x-none" dirty="0" smtClean="0">
                <a:latin typeface="+mj-lt"/>
              </a:rPr>
              <a:t> </a:t>
            </a:r>
            <a:r>
              <a:rPr kumimoji="1" lang="en-US" altLang="x-none" dirty="0">
                <a:latin typeface="+mj-lt"/>
              </a:rPr>
              <a:t>are moving to Gather Town.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0309E16-FC2B-4F51-A5D5-A606087E7443}"/>
              </a:ext>
            </a:extLst>
          </p:cNvPr>
          <p:cNvSpPr txBox="1"/>
          <p:nvPr/>
        </p:nvSpPr>
        <p:spPr>
          <a:xfrm>
            <a:off x="629314" y="3831564"/>
            <a:ext cx="492182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en" altLang="x-none" dirty="0">
                <a:latin typeface="+mj-lt"/>
              </a:rPr>
              <a:t>Since its launch in May 2020, it has currently surpassed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 </a:t>
            </a:r>
            <a:r>
              <a:rPr kumimoji="1" lang="en" altLang="x-none" dirty="0">
                <a:latin typeface="+mj-lt"/>
              </a:rPr>
              <a:t>million users.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B36C69-0D6D-41E6-B18D-CCA21E212781}"/>
              </a:ext>
            </a:extLst>
          </p:cNvPr>
          <p:cNvSpPr txBox="1"/>
          <p:nvPr/>
        </p:nvSpPr>
        <p:spPr>
          <a:xfrm>
            <a:off x="5639359" y="5150946"/>
            <a:ext cx="4505221" cy="2934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Source: </a:t>
            </a:r>
            <a:r>
              <a:rPr kumimoji="1" lang="ko-KR" altLang="en-US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kumimoji="1" lang="en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https://</a:t>
            </a:r>
            <a:r>
              <a:rPr kumimoji="1" lang="en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brunch.co.kr</a:t>
            </a:r>
            <a:r>
              <a:rPr kumimoji="1" lang="en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/@</a:t>
            </a:r>
            <a:r>
              <a:rPr kumimoji="1" lang="en" altLang="ko-KR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uniher</a:t>
            </a:r>
            <a:r>
              <a:rPr kumimoji="1" lang="en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/10</a:t>
            </a:r>
            <a:endParaRPr kumimoji="1" lang="x-none" altLang="en-US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E54B595-598B-4DE9-B814-0AC95B23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359" y="1715300"/>
            <a:ext cx="5539232" cy="34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1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06375"/>
            <a:ext cx="11776470" cy="6661654"/>
            <a:chOff x="0" y="206375"/>
            <a:chExt cx="11776470" cy="66616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07756" y="206375"/>
              <a:ext cx="3931503" cy="595437"/>
            </a:xfrm>
            <a:prstGeom prst="roundRect">
              <a:avLst>
                <a:gd name="adj" fmla="val 0"/>
              </a:avLst>
            </a:prstGeom>
            <a:solidFill>
              <a:srgbClr val="442CA4"/>
            </a:solidFill>
            <a:ln>
              <a:noFill/>
            </a:ln>
            <a:effectLst>
              <a:outerShdw blurRad="444500" dist="101600" dir="2700000" sx="95000" sy="95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Overview</a:t>
              </a:r>
              <a:endParaRPr lang="ko-KR" altLang="en-US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437620" y="501515"/>
              <a:ext cx="338850" cy="294635"/>
            </a:xfrm>
            <a:prstGeom prst="rect">
              <a:avLst/>
            </a:prstGeom>
            <a:solidFill>
              <a:srgbClr val="18C1D4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+mj-lt"/>
                  <a:ea typeface="하나 L" panose="02020603020101020101" pitchFamily="18" charset="-127"/>
                </a:rPr>
                <a:t>1.3</a:t>
              </a:r>
              <a:endParaRPr lang="ko-KR" altLang="en-US" sz="1200" b="1" dirty="0">
                <a:solidFill>
                  <a:prstClr val="white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71FB1AD2-DDFF-4D52-B00C-353F96D95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598" y="405793"/>
              <a:ext cx="408641" cy="191443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j-lt"/>
                <a:ea typeface="하나 L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rot="5400000">
              <a:off x="8694245" y="3808029"/>
              <a:ext cx="6120000" cy="0"/>
            </a:xfrm>
            <a:prstGeom prst="line">
              <a:avLst/>
            </a:prstGeom>
            <a:ln>
              <a:solidFill>
                <a:srgbClr val="18C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0" y="786625"/>
              <a:ext cx="7848000" cy="0"/>
            </a:xfrm>
            <a:prstGeom prst="line">
              <a:avLst/>
            </a:prstGeom>
            <a:ln>
              <a:solidFill>
                <a:srgbClr val="442C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862B14-321C-4F6B-AC0A-BCDADBF588BD}"/>
              </a:ext>
            </a:extLst>
          </p:cNvPr>
          <p:cNvSpPr/>
          <p:nvPr/>
        </p:nvSpPr>
        <p:spPr>
          <a:xfrm>
            <a:off x="280245" y="234746"/>
            <a:ext cx="7009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>
                <a:solidFill>
                  <a:srgbClr val="442CA4"/>
                </a:solidFill>
                <a:ea typeface="하나 L" panose="02020603020101020101" pitchFamily="18" charset="-127"/>
              </a:rPr>
              <a:t>Market Analysis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ea typeface="하나 L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0607BFE-2896-40C6-B354-861B2A079F87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35B1445-F569-4104-8D22-AC9D54136879}"/>
              </a:ext>
            </a:extLst>
          </p:cNvPr>
          <p:cNvCxnSpPr/>
          <p:nvPr/>
        </p:nvCxnSpPr>
        <p:spPr>
          <a:xfrm>
            <a:off x="308903" y="6559725"/>
            <a:ext cx="11649600" cy="0"/>
          </a:xfrm>
          <a:prstGeom prst="line">
            <a:avLst/>
          </a:prstGeom>
          <a:ln>
            <a:solidFill>
              <a:srgbClr val="44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ED1BCD-5836-4380-8C21-D8EA13CBBA59}"/>
              </a:ext>
            </a:extLst>
          </p:cNvPr>
          <p:cNvSpPr txBox="1"/>
          <p:nvPr/>
        </p:nvSpPr>
        <p:spPr>
          <a:xfrm>
            <a:off x="721031" y="1327902"/>
            <a:ext cx="103301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solidFill>
                  <a:srgbClr val="18C1D4"/>
                </a:solidFill>
              </a:rPr>
              <a:t>Metapolis </a:t>
            </a:r>
            <a:r>
              <a:rPr kumimoji="1" lang="en-US" altLang="ko-KR" dirty="0"/>
              <a:t>-</a:t>
            </a:r>
            <a:r>
              <a:rPr kumimoji="1" lang="en" altLang="ko-KR" dirty="0">
                <a:solidFill>
                  <a:srgbClr val="18C1D4"/>
                </a:solidFill>
              </a:rPr>
              <a:t> </a:t>
            </a:r>
            <a:r>
              <a:rPr kumimoji="1" lang="en-US" altLang="ko-KR" dirty="0">
                <a:latin typeface="+mj-lt"/>
              </a:rPr>
              <a:t>3D </a:t>
            </a:r>
            <a:r>
              <a:rPr kumimoji="1" lang="en-US" altLang="ko-KR" dirty="0" err="1">
                <a:latin typeface="+mj-lt"/>
              </a:rPr>
              <a:t>metaverse</a:t>
            </a:r>
            <a:r>
              <a:rPr kumimoji="1" lang="en-US" altLang="ko-KR" dirty="0">
                <a:latin typeface="+mj-lt"/>
              </a:rPr>
              <a:t> virtual office </a:t>
            </a:r>
            <a:r>
              <a:rPr kumimoji="1" lang="en" altLang="ko-KR" dirty="0">
                <a:latin typeface="+mj-lt"/>
              </a:rPr>
              <a:t>for real estate brokerage platform “</a:t>
            </a:r>
            <a:r>
              <a:rPr kumimoji="1" lang="ko-KR" altLang="en-US" dirty="0">
                <a:latin typeface="+mj-lt"/>
              </a:rPr>
              <a:t>직방</a:t>
            </a:r>
            <a:r>
              <a:rPr kumimoji="1" lang="en" altLang="ko-KR" dirty="0">
                <a:latin typeface="+mj-lt"/>
              </a:rPr>
              <a:t>“.</a:t>
            </a:r>
            <a:endParaRPr kumimoji="1" lang="x-none" altLang="en-US" dirty="0">
              <a:latin typeface="+mj-lt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BBF9E629-A1C6-4D9B-9A93-0884509E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850" y="2180938"/>
            <a:ext cx="5848076" cy="362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A9BF458-A6FE-4AD4-BF7C-650661181E34}"/>
              </a:ext>
            </a:extLst>
          </p:cNvPr>
          <p:cNvSpPr txBox="1"/>
          <p:nvPr/>
        </p:nvSpPr>
        <p:spPr>
          <a:xfrm>
            <a:off x="5620850" y="5825154"/>
            <a:ext cx="4620817" cy="29341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Source: </a:t>
            </a:r>
            <a:r>
              <a:rPr kumimoji="1" lang="en" altLang="x-none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https://</a:t>
            </a:r>
            <a:r>
              <a:rPr kumimoji="1" lang="en" altLang="x-none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career.zigbang.com</a:t>
            </a:r>
            <a:r>
              <a:rPr kumimoji="1" lang="en" altLang="x-none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/7b7c5981-4457-4be2-b080-39a906d8dfe1</a:t>
            </a:r>
            <a:endParaRPr kumimoji="1" lang="x-none" altLang="en-US" sz="1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DDE814E-4BA6-4E46-A05E-BB9935FB5870}"/>
              </a:ext>
            </a:extLst>
          </p:cNvPr>
          <p:cNvSpPr txBox="1"/>
          <p:nvPr/>
        </p:nvSpPr>
        <p:spPr>
          <a:xfrm>
            <a:off x="721031" y="2993743"/>
            <a:ext cx="43619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en" altLang="x-none" dirty="0">
                <a:latin typeface="+mj-lt"/>
              </a:rPr>
              <a:t>Compared to the 2D metaverse office, </a:t>
            </a:r>
            <a:r>
              <a:rPr kumimoji="1" lang="en" altLang="x-none" dirty="0" smtClean="0">
                <a:latin typeface="+mj-lt"/>
              </a:rPr>
              <a:t> it </a:t>
            </a:r>
            <a:r>
              <a:rPr kumimoji="1" lang="en" altLang="x-none" dirty="0">
                <a:latin typeface="+mj-lt"/>
              </a:rPr>
              <a:t>gives you </a:t>
            </a:r>
            <a:r>
              <a:rPr kumimoji="1" lang="en-US" altLang="x-none" dirty="0">
                <a:latin typeface="+mj-lt"/>
              </a:rPr>
              <a:t>more</a:t>
            </a:r>
            <a:r>
              <a:rPr kumimoji="1" lang="en" altLang="x-none" dirty="0">
                <a:latin typeface="+mj-lt"/>
              </a:rPr>
              <a:t> sense of realism and </a:t>
            </a:r>
            <a:r>
              <a:rPr kumimoji="1" lang="en" altLang="x-none" dirty="0" smtClean="0">
                <a:latin typeface="+mj-lt"/>
              </a:rPr>
              <a:t>  immersion</a:t>
            </a:r>
            <a:r>
              <a:rPr kumimoji="1" lang="en" altLang="x-none" dirty="0">
                <a:latin typeface="+mj-lt"/>
              </a:rPr>
              <a:t>.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1FA7F80-8392-4E3E-A34E-917411645B50}"/>
              </a:ext>
            </a:extLst>
          </p:cNvPr>
          <p:cNvSpPr txBox="1"/>
          <p:nvPr/>
        </p:nvSpPr>
        <p:spPr>
          <a:xfrm>
            <a:off x="721031" y="2132205"/>
            <a:ext cx="445787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x-none" dirty="0">
                <a:latin typeface="+mj-lt"/>
              </a:rPr>
              <a:t>3D metaverse office is already becoming a reality.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93A93C0-C6C5-4F9A-BCE5-BED238C9CF44}"/>
              </a:ext>
            </a:extLst>
          </p:cNvPr>
          <p:cNvSpPr txBox="1"/>
          <p:nvPr/>
        </p:nvSpPr>
        <p:spPr>
          <a:xfrm>
            <a:off x="721031" y="4279031"/>
            <a:ext cx="43619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x-none" dirty="0">
                <a:latin typeface="+mj-lt"/>
              </a:rPr>
              <a:t>They have plans to sell extra offices to other companies and organizations.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2D454A3-0E17-4084-956D-BDD521BC7065}"/>
              </a:ext>
            </a:extLst>
          </p:cNvPr>
          <p:cNvSpPr/>
          <p:nvPr/>
        </p:nvSpPr>
        <p:spPr>
          <a:xfrm>
            <a:off x="721031" y="5708840"/>
            <a:ext cx="4361912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smtClean="0"/>
              <a:t>Additional Reference:</a:t>
            </a:r>
          </a:p>
          <a:p>
            <a:pPr>
              <a:lnSpc>
                <a:spcPct val="150000"/>
              </a:lnSpc>
            </a:pPr>
            <a:r>
              <a:rPr lang="ko-KR" altLang="en-US" sz="1050" dirty="0" smtClean="0"/>
              <a:t>직방에는 </a:t>
            </a:r>
            <a:r>
              <a:rPr lang="ko-KR" altLang="en-US" sz="1050" dirty="0"/>
              <a:t>사무실이 없다</a:t>
            </a:r>
            <a:r>
              <a:rPr lang="en-US" altLang="ko-KR" sz="1050" dirty="0"/>
              <a:t>? </a:t>
            </a:r>
            <a:r>
              <a:rPr lang="ko-KR" altLang="en-US" sz="1050" dirty="0"/>
              <a:t>직방 메타버스 사무실 구경하고 옴</a:t>
            </a:r>
            <a:r>
              <a:rPr lang="en-US" altLang="ko-KR" sz="1050" dirty="0" smtClean="0"/>
              <a:t>!</a:t>
            </a:r>
            <a:endParaRPr lang="en-US" altLang="en-US" dirty="0" smtClean="0">
              <a:latin typeface="+mj-lt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x-none" altLang="en-US" sz="1050" smtClean="0">
                <a:latin typeface="+mj-lt"/>
              </a:rPr>
              <a:t>https</a:t>
            </a:r>
            <a:r>
              <a:rPr lang="x-none" altLang="en-US" sz="1050" dirty="0">
                <a:latin typeface="+mj-lt"/>
              </a:rPr>
              <a:t>://youtu.be/n2Pzg-dz-Fo</a:t>
            </a:r>
            <a:endParaRPr lang="en-US" altLang="en-US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271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1112</Words>
  <Application>Microsoft Office PowerPoint</Application>
  <PresentationFormat>사용자 지정</PresentationFormat>
  <Paragraphs>194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32_Office 테마</vt:lpstr>
      <vt:lpstr>33_Office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N750J</cp:lastModifiedBy>
  <cp:revision>132</cp:revision>
  <dcterms:created xsi:type="dcterms:W3CDTF">2021-05-10T15:36:58Z</dcterms:created>
  <dcterms:modified xsi:type="dcterms:W3CDTF">2021-09-26T13:07:36Z</dcterms:modified>
</cp:coreProperties>
</file>